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72" r:id="rId3"/>
    <p:sldMasterId id="2147483696" r:id="rId4"/>
    <p:sldMasterId id="2147483708" r:id="rId5"/>
  </p:sldMasterIdLst>
  <p:notesMasterIdLst>
    <p:notesMasterId r:id="rId20"/>
  </p:notesMasterIdLst>
  <p:handoutMasterIdLst>
    <p:handoutMasterId r:id="rId21"/>
  </p:handoutMasterIdLst>
  <p:sldIdLst>
    <p:sldId id="286" r:id="rId6"/>
    <p:sldId id="283" r:id="rId7"/>
    <p:sldId id="257" r:id="rId8"/>
    <p:sldId id="284" r:id="rId9"/>
    <p:sldId id="267" r:id="rId10"/>
    <p:sldId id="291" r:id="rId11"/>
    <p:sldId id="285" r:id="rId12"/>
    <p:sldId id="269" r:id="rId13"/>
    <p:sldId id="275" r:id="rId14"/>
    <p:sldId id="276" r:id="rId15"/>
    <p:sldId id="272" r:id="rId16"/>
    <p:sldId id="292" r:id="rId17"/>
    <p:sldId id="290" r:id="rId18"/>
    <p:sldId id="264" r:id="rId1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CC0000"/>
    <a:srgbClr val="F60000"/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1" autoAdjust="0"/>
    <p:restoredTop sz="94913" autoAdjust="0"/>
  </p:normalViewPr>
  <p:slideViewPr>
    <p:cSldViewPr>
      <p:cViewPr>
        <p:scale>
          <a:sx n="80" d="100"/>
          <a:sy n="80" d="100"/>
        </p:scale>
        <p:origin x="-37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CD79B-B146-4B91-9E3F-6614569CEB8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EE9AB-908B-4F6E-BDFF-B9CEF51618C5}">
      <dgm:prSet phldrT="[Text]" custT="1"/>
      <dgm:spPr/>
      <dgm:t>
        <a:bodyPr/>
        <a:lstStyle/>
        <a:p>
          <a:r>
            <a:rPr lang="ka-GE" sz="1800" b="1" spc="100" smtClean="0">
              <a:latin typeface="Sylfaen" pitchFamily="18" charset="0"/>
            </a:rPr>
            <a:t>სამედიცინო საქმიანობის რეგულირება</a:t>
          </a:r>
          <a:endParaRPr lang="en-US" sz="1800" dirty="0"/>
        </a:p>
      </dgm:t>
    </dgm:pt>
    <dgm:pt modelId="{414EF88A-3E4D-41CF-87A8-77F8917F6718}" type="parTrans" cxnId="{52F7929A-17A9-43D0-A23B-E25BB9950AB7}">
      <dgm:prSet/>
      <dgm:spPr/>
      <dgm:t>
        <a:bodyPr/>
        <a:lstStyle/>
        <a:p>
          <a:endParaRPr lang="en-US"/>
        </a:p>
      </dgm:t>
    </dgm:pt>
    <dgm:pt modelId="{97DE7ADC-8321-4AF2-83A8-A82D781A06FA}" type="sibTrans" cxnId="{52F7929A-17A9-43D0-A23B-E25BB9950AB7}">
      <dgm:prSet/>
      <dgm:spPr/>
      <dgm:t>
        <a:bodyPr/>
        <a:lstStyle/>
        <a:p>
          <a:endParaRPr lang="en-US"/>
        </a:p>
      </dgm:t>
    </dgm:pt>
    <dgm:pt modelId="{BBF79AE5-F0B4-4E2A-898A-7452E343F6EF}">
      <dgm:prSet phldrT="[Text]" custT="1"/>
      <dgm:spPr/>
      <dgm:t>
        <a:bodyPr/>
        <a:lstStyle/>
        <a:p>
          <a:r>
            <a:rPr lang="ka-GE" sz="1800" b="1" spc="100" smtClean="0">
              <a:latin typeface="Sylfaen" pitchFamily="18" charset="0"/>
            </a:rPr>
            <a:t>სამედიცინო მედიაცია</a:t>
          </a:r>
          <a:endParaRPr lang="en-US" sz="1800" dirty="0"/>
        </a:p>
      </dgm:t>
    </dgm:pt>
    <dgm:pt modelId="{86090AC8-FA26-451D-93D8-077B75DCF373}" type="parTrans" cxnId="{314290FE-3948-479F-88F0-BE784D9FD608}">
      <dgm:prSet/>
      <dgm:spPr/>
      <dgm:t>
        <a:bodyPr/>
        <a:lstStyle/>
        <a:p>
          <a:endParaRPr lang="en-US"/>
        </a:p>
      </dgm:t>
    </dgm:pt>
    <dgm:pt modelId="{3787A2A2-8197-4CD2-B3F0-8BECA59A97F8}" type="sibTrans" cxnId="{314290FE-3948-479F-88F0-BE784D9FD608}">
      <dgm:prSet/>
      <dgm:spPr/>
      <dgm:t>
        <a:bodyPr/>
        <a:lstStyle/>
        <a:p>
          <a:endParaRPr lang="en-US"/>
        </a:p>
      </dgm:t>
    </dgm:pt>
    <dgm:pt modelId="{18E3DBD9-462E-49DA-A580-6BF537B24355}">
      <dgm:prSet phldrT="[Text]" custT="1"/>
      <dgm:spPr/>
      <dgm:t>
        <a:bodyPr/>
        <a:lstStyle/>
        <a:p>
          <a:r>
            <a:rPr lang="ka-GE" sz="1800" b="1" spc="100" smtClean="0">
              <a:latin typeface="Sylfaen" pitchFamily="18" charset="0"/>
            </a:rPr>
            <a:t>იმუნიზაცია / ვაქცინაცია</a:t>
          </a:r>
          <a:endParaRPr lang="en-US" sz="1800" dirty="0"/>
        </a:p>
      </dgm:t>
    </dgm:pt>
    <dgm:pt modelId="{269D17C6-CF09-4CBD-B2A8-65FBD680DF4E}" type="parTrans" cxnId="{09EDF6CC-28A9-49EB-BD4D-E91C4DB9CD30}">
      <dgm:prSet/>
      <dgm:spPr/>
      <dgm:t>
        <a:bodyPr/>
        <a:lstStyle/>
        <a:p>
          <a:endParaRPr lang="en-US"/>
        </a:p>
      </dgm:t>
    </dgm:pt>
    <dgm:pt modelId="{69CFE851-0772-4DB5-B312-CE961AEBD753}" type="sibTrans" cxnId="{09EDF6CC-28A9-49EB-BD4D-E91C4DB9CD30}">
      <dgm:prSet/>
      <dgm:spPr/>
      <dgm:t>
        <a:bodyPr/>
        <a:lstStyle/>
        <a:p>
          <a:endParaRPr lang="en-US"/>
        </a:p>
      </dgm:t>
    </dgm:pt>
    <dgm:pt modelId="{7E4CA6C5-FF08-4F9E-8E5E-D2F25E457D69}">
      <dgm:prSet phldrT="[Text]" custT="1"/>
      <dgm:spPr/>
      <dgm:t>
        <a:bodyPr/>
        <a:lstStyle/>
        <a:p>
          <a:r>
            <a:rPr lang="ka-GE" sz="1800" b="1" spc="100" dirty="0" smtClean="0">
              <a:latin typeface="Sylfaen" pitchFamily="18" charset="0"/>
            </a:rPr>
            <a:t>ფინანსური ანგარიშგება და მართვა</a:t>
          </a:r>
          <a:endParaRPr lang="en-US" sz="1800" dirty="0"/>
        </a:p>
      </dgm:t>
    </dgm:pt>
    <dgm:pt modelId="{6B8FAEC8-2545-463A-896B-CC7E5E132102}" type="parTrans" cxnId="{9351848F-CAD8-4625-BC2C-10764249A13C}">
      <dgm:prSet/>
      <dgm:spPr/>
      <dgm:t>
        <a:bodyPr/>
        <a:lstStyle/>
        <a:p>
          <a:endParaRPr lang="en-US"/>
        </a:p>
      </dgm:t>
    </dgm:pt>
    <dgm:pt modelId="{DCE09B63-367B-4EE8-A500-91ECC8E59CA1}" type="sibTrans" cxnId="{9351848F-CAD8-4625-BC2C-10764249A13C}">
      <dgm:prSet/>
      <dgm:spPr/>
      <dgm:t>
        <a:bodyPr/>
        <a:lstStyle/>
        <a:p>
          <a:endParaRPr lang="en-US"/>
        </a:p>
      </dgm:t>
    </dgm:pt>
    <dgm:pt modelId="{B4E3C920-0324-4D31-8349-EBFD51E520B2}">
      <dgm:prSet phldrT="[Text]" custT="1"/>
      <dgm:spPr/>
      <dgm:t>
        <a:bodyPr/>
        <a:lstStyle/>
        <a:p>
          <a:r>
            <a:rPr lang="ka-GE" sz="1800" b="1" spc="100" dirty="0" smtClean="0">
              <a:latin typeface="Sylfaen" pitchFamily="18" charset="0"/>
            </a:rPr>
            <a:t>მომხმარებელთა მართვის მოდული</a:t>
          </a:r>
          <a:endParaRPr lang="en-US" sz="1800" dirty="0"/>
        </a:p>
      </dgm:t>
    </dgm:pt>
    <dgm:pt modelId="{A0B536BF-6CD7-47DD-BE9B-3D7299B934A4}" type="parTrans" cxnId="{586EFFB6-384F-4612-91AD-17385D6702A0}">
      <dgm:prSet/>
      <dgm:spPr/>
      <dgm:t>
        <a:bodyPr/>
        <a:lstStyle/>
        <a:p>
          <a:endParaRPr lang="en-US"/>
        </a:p>
      </dgm:t>
    </dgm:pt>
    <dgm:pt modelId="{CC7223E5-FB94-4686-A6E7-17431FCDB73A}" type="sibTrans" cxnId="{586EFFB6-384F-4612-91AD-17385D6702A0}">
      <dgm:prSet/>
      <dgm:spPr/>
      <dgm:t>
        <a:bodyPr/>
        <a:lstStyle/>
        <a:p>
          <a:endParaRPr lang="en-US"/>
        </a:p>
      </dgm:t>
    </dgm:pt>
    <dgm:pt modelId="{53840B6B-564B-4FB2-8C6C-C59046D3CDA3}">
      <dgm:prSet phldrT="[Text]" custT="1"/>
      <dgm:spPr/>
      <dgm:t>
        <a:bodyPr/>
        <a:lstStyle/>
        <a:p>
          <a:r>
            <a:rPr lang="ka-GE" sz="1800" b="1" spc="100" smtClean="0">
              <a:latin typeface="Sylfaen" pitchFamily="18" charset="0"/>
            </a:rPr>
            <a:t>სამედიცინო კლასიფიკატორები</a:t>
          </a:r>
          <a:endParaRPr lang="en-US" sz="1800" dirty="0"/>
        </a:p>
      </dgm:t>
    </dgm:pt>
    <dgm:pt modelId="{A8C4FAD0-9B8B-4C87-884F-D3121D9EB4BB}" type="parTrans" cxnId="{F56EE1D8-7CB3-4384-B8CB-CB116C930C95}">
      <dgm:prSet/>
      <dgm:spPr/>
      <dgm:t>
        <a:bodyPr/>
        <a:lstStyle/>
        <a:p>
          <a:endParaRPr lang="en-US"/>
        </a:p>
      </dgm:t>
    </dgm:pt>
    <dgm:pt modelId="{C6B7C435-63FF-4FF7-BBCA-2B98EE30D211}" type="sibTrans" cxnId="{F56EE1D8-7CB3-4384-B8CB-CB116C930C95}">
      <dgm:prSet/>
      <dgm:spPr/>
      <dgm:t>
        <a:bodyPr/>
        <a:lstStyle/>
        <a:p>
          <a:endParaRPr lang="en-US"/>
        </a:p>
      </dgm:t>
    </dgm:pt>
    <dgm:pt modelId="{37A25D4B-5FC4-4015-B3F8-12583A00AE81}">
      <dgm:prSet phldrT="[Text]" custT="1"/>
      <dgm:spPr/>
      <dgm:t>
        <a:bodyPr/>
        <a:lstStyle/>
        <a:p>
          <a:r>
            <a:rPr lang="ka-GE" sz="1800" b="1" spc="100" smtClean="0">
              <a:latin typeface="Sylfaen" pitchFamily="18" charset="0"/>
            </a:rPr>
            <a:t>ანალიტიკური ინსტრუმენტები</a:t>
          </a:r>
          <a:endParaRPr lang="en-US" sz="1800" dirty="0"/>
        </a:p>
      </dgm:t>
    </dgm:pt>
    <dgm:pt modelId="{5D2A94F4-951B-4A1E-80D3-C5301BA4F81B}" type="parTrans" cxnId="{BB5F7A18-9705-4831-A65F-3D49A65F1078}">
      <dgm:prSet/>
      <dgm:spPr/>
      <dgm:t>
        <a:bodyPr/>
        <a:lstStyle/>
        <a:p>
          <a:endParaRPr lang="en-US"/>
        </a:p>
      </dgm:t>
    </dgm:pt>
    <dgm:pt modelId="{40B33919-8C15-4DBC-B006-7A55EDC1C982}" type="sibTrans" cxnId="{BB5F7A18-9705-4831-A65F-3D49A65F1078}">
      <dgm:prSet/>
      <dgm:spPr/>
      <dgm:t>
        <a:bodyPr/>
        <a:lstStyle/>
        <a:p>
          <a:endParaRPr lang="en-US"/>
        </a:p>
      </dgm:t>
    </dgm:pt>
    <dgm:pt modelId="{2362CD11-6247-49C2-B2FB-8DAE7C47C0A1}" type="pres">
      <dgm:prSet presAssocID="{F4ACD79B-B146-4B91-9E3F-6614569CEB8D}" presName="linear" presStyleCnt="0">
        <dgm:presLayoutVars>
          <dgm:dir/>
          <dgm:animLvl val="lvl"/>
          <dgm:resizeHandles val="exact"/>
        </dgm:presLayoutVars>
      </dgm:prSet>
      <dgm:spPr/>
    </dgm:pt>
    <dgm:pt modelId="{CDF970CE-E6E1-4926-8544-742D317610BF}" type="pres">
      <dgm:prSet presAssocID="{3C3EE9AB-908B-4F6E-BDFF-B9CEF51618C5}" presName="parentLin" presStyleCnt="0"/>
      <dgm:spPr/>
    </dgm:pt>
    <dgm:pt modelId="{E3984F6B-E83D-4CF1-B5EE-14162FBD2A17}" type="pres">
      <dgm:prSet presAssocID="{3C3EE9AB-908B-4F6E-BDFF-B9CEF51618C5}" presName="parentLeftMargin" presStyleLbl="node1" presStyleIdx="0" presStyleCnt="7"/>
      <dgm:spPr/>
    </dgm:pt>
    <dgm:pt modelId="{4DD94997-FFEC-4A2D-8416-3FC2A10997BF}" type="pres">
      <dgm:prSet presAssocID="{3C3EE9AB-908B-4F6E-BDFF-B9CEF51618C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0A463-50B5-4E88-A90C-FFD1D04EC00B}" type="pres">
      <dgm:prSet presAssocID="{3C3EE9AB-908B-4F6E-BDFF-B9CEF51618C5}" presName="negativeSpace" presStyleCnt="0"/>
      <dgm:spPr/>
    </dgm:pt>
    <dgm:pt modelId="{1E1EAD22-B58B-4A4B-8801-B04EED0A86B6}" type="pres">
      <dgm:prSet presAssocID="{3C3EE9AB-908B-4F6E-BDFF-B9CEF51618C5}" presName="childText" presStyleLbl="conFgAcc1" presStyleIdx="0" presStyleCnt="7">
        <dgm:presLayoutVars>
          <dgm:bulletEnabled val="1"/>
        </dgm:presLayoutVars>
      </dgm:prSet>
      <dgm:spPr/>
    </dgm:pt>
    <dgm:pt modelId="{FDC71B56-6F7D-41D6-A6CD-F7FE53A20AC4}" type="pres">
      <dgm:prSet presAssocID="{97DE7ADC-8321-4AF2-83A8-A82D781A06FA}" presName="spaceBetweenRectangles" presStyleCnt="0"/>
      <dgm:spPr/>
    </dgm:pt>
    <dgm:pt modelId="{707ACD5D-19DC-4D2D-8576-DEEA973BB3AB}" type="pres">
      <dgm:prSet presAssocID="{BBF79AE5-F0B4-4E2A-898A-7452E343F6EF}" presName="parentLin" presStyleCnt="0"/>
      <dgm:spPr/>
    </dgm:pt>
    <dgm:pt modelId="{7B862BA2-5D59-4E2A-A042-17D688F4ADA2}" type="pres">
      <dgm:prSet presAssocID="{BBF79AE5-F0B4-4E2A-898A-7452E343F6EF}" presName="parentLeftMargin" presStyleLbl="node1" presStyleIdx="0" presStyleCnt="7"/>
      <dgm:spPr/>
    </dgm:pt>
    <dgm:pt modelId="{F05512D3-B244-4231-BCAD-BFF79807351A}" type="pres">
      <dgm:prSet presAssocID="{BBF79AE5-F0B4-4E2A-898A-7452E343F6E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EBCEE-548E-46DA-984D-9809FE9F65BC}" type="pres">
      <dgm:prSet presAssocID="{BBF79AE5-F0B4-4E2A-898A-7452E343F6EF}" presName="negativeSpace" presStyleCnt="0"/>
      <dgm:spPr/>
    </dgm:pt>
    <dgm:pt modelId="{259D5D01-2B60-47E3-B440-42F899A418F1}" type="pres">
      <dgm:prSet presAssocID="{BBF79AE5-F0B4-4E2A-898A-7452E343F6EF}" presName="childText" presStyleLbl="conFgAcc1" presStyleIdx="1" presStyleCnt="7">
        <dgm:presLayoutVars>
          <dgm:bulletEnabled val="1"/>
        </dgm:presLayoutVars>
      </dgm:prSet>
      <dgm:spPr/>
    </dgm:pt>
    <dgm:pt modelId="{96E3F9C8-2EC9-4EF2-9BE9-B9EC615742DE}" type="pres">
      <dgm:prSet presAssocID="{3787A2A2-8197-4CD2-B3F0-8BECA59A97F8}" presName="spaceBetweenRectangles" presStyleCnt="0"/>
      <dgm:spPr/>
    </dgm:pt>
    <dgm:pt modelId="{3C62A6DA-528F-4FCB-BE3C-0135AC3C8EAF}" type="pres">
      <dgm:prSet presAssocID="{18E3DBD9-462E-49DA-A580-6BF537B24355}" presName="parentLin" presStyleCnt="0"/>
      <dgm:spPr/>
    </dgm:pt>
    <dgm:pt modelId="{5E77C4E2-E83F-446F-A895-E4F258161E8A}" type="pres">
      <dgm:prSet presAssocID="{18E3DBD9-462E-49DA-A580-6BF537B24355}" presName="parentLeftMargin" presStyleLbl="node1" presStyleIdx="1" presStyleCnt="7"/>
      <dgm:spPr/>
    </dgm:pt>
    <dgm:pt modelId="{22E9CBC4-E08A-4A28-8751-ED57A0C456BA}" type="pres">
      <dgm:prSet presAssocID="{18E3DBD9-462E-49DA-A580-6BF537B2435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190C-3DDB-4EEB-BF50-4D6B0C5BF2F5}" type="pres">
      <dgm:prSet presAssocID="{18E3DBD9-462E-49DA-A580-6BF537B24355}" presName="negativeSpace" presStyleCnt="0"/>
      <dgm:spPr/>
    </dgm:pt>
    <dgm:pt modelId="{EE63140D-970C-42EC-B225-CEF3DC73222A}" type="pres">
      <dgm:prSet presAssocID="{18E3DBD9-462E-49DA-A580-6BF537B24355}" presName="childText" presStyleLbl="conFgAcc1" presStyleIdx="2" presStyleCnt="7">
        <dgm:presLayoutVars>
          <dgm:bulletEnabled val="1"/>
        </dgm:presLayoutVars>
      </dgm:prSet>
      <dgm:spPr/>
    </dgm:pt>
    <dgm:pt modelId="{03DAD43B-BBFD-40A0-9A19-F1FB7A7493D6}" type="pres">
      <dgm:prSet presAssocID="{69CFE851-0772-4DB5-B312-CE961AEBD753}" presName="spaceBetweenRectangles" presStyleCnt="0"/>
      <dgm:spPr/>
    </dgm:pt>
    <dgm:pt modelId="{90635721-3E03-40C2-B8D3-99DF99AB965B}" type="pres">
      <dgm:prSet presAssocID="{B4E3C920-0324-4D31-8349-EBFD51E520B2}" presName="parentLin" presStyleCnt="0"/>
      <dgm:spPr/>
    </dgm:pt>
    <dgm:pt modelId="{7C0F61E4-F58B-46FB-9620-C503DE5EF9E9}" type="pres">
      <dgm:prSet presAssocID="{B4E3C920-0324-4D31-8349-EBFD51E520B2}" presName="parentLeftMargin" presStyleLbl="node1" presStyleIdx="2" presStyleCnt="7"/>
      <dgm:spPr/>
    </dgm:pt>
    <dgm:pt modelId="{00AD2D4F-54E6-4A58-BE36-9AA5189391F0}" type="pres">
      <dgm:prSet presAssocID="{B4E3C920-0324-4D31-8349-EBFD51E520B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821AF-49C6-42B9-AF4C-F84D47568451}" type="pres">
      <dgm:prSet presAssocID="{B4E3C920-0324-4D31-8349-EBFD51E520B2}" presName="negativeSpace" presStyleCnt="0"/>
      <dgm:spPr/>
    </dgm:pt>
    <dgm:pt modelId="{17BEC014-07A9-48CD-999F-1E00A403AC10}" type="pres">
      <dgm:prSet presAssocID="{B4E3C920-0324-4D31-8349-EBFD51E520B2}" presName="childText" presStyleLbl="conFgAcc1" presStyleIdx="3" presStyleCnt="7">
        <dgm:presLayoutVars>
          <dgm:bulletEnabled val="1"/>
        </dgm:presLayoutVars>
      </dgm:prSet>
      <dgm:spPr/>
    </dgm:pt>
    <dgm:pt modelId="{921C0B16-CD58-4AF4-8F32-8D8E5BC4DE72}" type="pres">
      <dgm:prSet presAssocID="{CC7223E5-FB94-4686-A6E7-17431FCDB73A}" presName="spaceBetweenRectangles" presStyleCnt="0"/>
      <dgm:spPr/>
    </dgm:pt>
    <dgm:pt modelId="{36929507-E5B4-4A2F-8A65-D87ECCBA1D5D}" type="pres">
      <dgm:prSet presAssocID="{53840B6B-564B-4FB2-8C6C-C59046D3CDA3}" presName="parentLin" presStyleCnt="0"/>
      <dgm:spPr/>
    </dgm:pt>
    <dgm:pt modelId="{796C0E73-56B1-4428-8C59-620CD3F137E6}" type="pres">
      <dgm:prSet presAssocID="{53840B6B-564B-4FB2-8C6C-C59046D3CDA3}" presName="parentLeftMargin" presStyleLbl="node1" presStyleIdx="3" presStyleCnt="7"/>
      <dgm:spPr/>
    </dgm:pt>
    <dgm:pt modelId="{458B5E3A-0AD8-4C59-95E5-C134A09531C9}" type="pres">
      <dgm:prSet presAssocID="{53840B6B-564B-4FB2-8C6C-C59046D3CDA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5DD83-A469-45A0-9A6D-1C2424206A08}" type="pres">
      <dgm:prSet presAssocID="{53840B6B-564B-4FB2-8C6C-C59046D3CDA3}" presName="negativeSpace" presStyleCnt="0"/>
      <dgm:spPr/>
    </dgm:pt>
    <dgm:pt modelId="{C0FE9002-BB5E-4EBF-8147-91DDE3BD93BF}" type="pres">
      <dgm:prSet presAssocID="{53840B6B-564B-4FB2-8C6C-C59046D3CDA3}" presName="childText" presStyleLbl="conFgAcc1" presStyleIdx="4" presStyleCnt="7">
        <dgm:presLayoutVars>
          <dgm:bulletEnabled val="1"/>
        </dgm:presLayoutVars>
      </dgm:prSet>
      <dgm:spPr/>
    </dgm:pt>
    <dgm:pt modelId="{F235D386-6275-4C37-8E11-FC933E85C57E}" type="pres">
      <dgm:prSet presAssocID="{C6B7C435-63FF-4FF7-BBCA-2B98EE30D211}" presName="spaceBetweenRectangles" presStyleCnt="0"/>
      <dgm:spPr/>
    </dgm:pt>
    <dgm:pt modelId="{76CBBC15-C967-44B9-AD09-3BB81230E497}" type="pres">
      <dgm:prSet presAssocID="{37A25D4B-5FC4-4015-B3F8-12583A00AE81}" presName="parentLin" presStyleCnt="0"/>
      <dgm:spPr/>
    </dgm:pt>
    <dgm:pt modelId="{9FDFCC1C-79B0-4CC7-9061-977F41423DDE}" type="pres">
      <dgm:prSet presAssocID="{37A25D4B-5FC4-4015-B3F8-12583A00AE81}" presName="parentLeftMargin" presStyleLbl="node1" presStyleIdx="4" presStyleCnt="7"/>
      <dgm:spPr/>
    </dgm:pt>
    <dgm:pt modelId="{EA87A3D7-B982-4E2F-BD68-0565841EE386}" type="pres">
      <dgm:prSet presAssocID="{37A25D4B-5FC4-4015-B3F8-12583A00AE8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C9E0A-EF46-4EEA-BFA5-D709AB0A047B}" type="pres">
      <dgm:prSet presAssocID="{37A25D4B-5FC4-4015-B3F8-12583A00AE81}" presName="negativeSpace" presStyleCnt="0"/>
      <dgm:spPr/>
    </dgm:pt>
    <dgm:pt modelId="{EE362041-539A-4BD7-BC66-F1344B18EE6F}" type="pres">
      <dgm:prSet presAssocID="{37A25D4B-5FC4-4015-B3F8-12583A00AE81}" presName="childText" presStyleLbl="conFgAcc1" presStyleIdx="5" presStyleCnt="7">
        <dgm:presLayoutVars>
          <dgm:bulletEnabled val="1"/>
        </dgm:presLayoutVars>
      </dgm:prSet>
      <dgm:spPr/>
    </dgm:pt>
    <dgm:pt modelId="{4A29F55A-8F0D-4C46-B30D-F9E6136D15FF}" type="pres">
      <dgm:prSet presAssocID="{40B33919-8C15-4DBC-B006-7A55EDC1C982}" presName="spaceBetweenRectangles" presStyleCnt="0"/>
      <dgm:spPr/>
    </dgm:pt>
    <dgm:pt modelId="{559AEA2F-CD38-4FE4-8489-8D1153904C0B}" type="pres">
      <dgm:prSet presAssocID="{7E4CA6C5-FF08-4F9E-8E5E-D2F25E457D69}" presName="parentLin" presStyleCnt="0"/>
      <dgm:spPr/>
    </dgm:pt>
    <dgm:pt modelId="{FD42765B-478A-4BF6-AF00-A328AE38653C}" type="pres">
      <dgm:prSet presAssocID="{7E4CA6C5-FF08-4F9E-8E5E-D2F25E457D69}" presName="parentLeftMargin" presStyleLbl="node1" presStyleIdx="5" presStyleCnt="7"/>
      <dgm:spPr/>
    </dgm:pt>
    <dgm:pt modelId="{36FF2D0F-BEA4-4C13-BAE9-97F8C5645BA9}" type="pres">
      <dgm:prSet presAssocID="{7E4CA6C5-FF08-4F9E-8E5E-D2F25E457D6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2B94F-6289-44D4-8B4C-B4FE8BE56144}" type="pres">
      <dgm:prSet presAssocID="{7E4CA6C5-FF08-4F9E-8E5E-D2F25E457D69}" presName="negativeSpace" presStyleCnt="0"/>
      <dgm:spPr/>
    </dgm:pt>
    <dgm:pt modelId="{55ACE66F-82F6-46F5-A40B-C9BFB2DFC1C9}" type="pres">
      <dgm:prSet presAssocID="{7E4CA6C5-FF08-4F9E-8E5E-D2F25E457D6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56EE1D8-7CB3-4384-B8CB-CB116C930C95}" srcId="{F4ACD79B-B146-4B91-9E3F-6614569CEB8D}" destId="{53840B6B-564B-4FB2-8C6C-C59046D3CDA3}" srcOrd="4" destOrd="0" parTransId="{A8C4FAD0-9B8B-4C87-884F-D3121D9EB4BB}" sibTransId="{C6B7C435-63FF-4FF7-BBCA-2B98EE30D211}"/>
    <dgm:cxn modelId="{17C59330-6B58-4492-B3F4-B5511F9F83D8}" type="presOf" srcId="{7E4CA6C5-FF08-4F9E-8E5E-D2F25E457D69}" destId="{36FF2D0F-BEA4-4C13-BAE9-97F8C5645BA9}" srcOrd="1" destOrd="0" presId="urn:microsoft.com/office/officeart/2005/8/layout/list1"/>
    <dgm:cxn modelId="{39CE2A3D-2FF7-440B-80C2-3BABE7068400}" type="presOf" srcId="{18E3DBD9-462E-49DA-A580-6BF537B24355}" destId="{22E9CBC4-E08A-4A28-8751-ED57A0C456BA}" srcOrd="1" destOrd="0" presId="urn:microsoft.com/office/officeart/2005/8/layout/list1"/>
    <dgm:cxn modelId="{09EDF6CC-28A9-49EB-BD4D-E91C4DB9CD30}" srcId="{F4ACD79B-B146-4B91-9E3F-6614569CEB8D}" destId="{18E3DBD9-462E-49DA-A580-6BF537B24355}" srcOrd="2" destOrd="0" parTransId="{269D17C6-CF09-4CBD-B2A8-65FBD680DF4E}" sibTransId="{69CFE851-0772-4DB5-B312-CE961AEBD753}"/>
    <dgm:cxn modelId="{4E34EA57-61F2-4D72-8F92-9C3BBCE25BC0}" type="presOf" srcId="{F4ACD79B-B146-4B91-9E3F-6614569CEB8D}" destId="{2362CD11-6247-49C2-B2FB-8DAE7C47C0A1}" srcOrd="0" destOrd="0" presId="urn:microsoft.com/office/officeart/2005/8/layout/list1"/>
    <dgm:cxn modelId="{0FF83F73-35CE-477D-A5FC-39D39A3DC2DD}" type="presOf" srcId="{BBF79AE5-F0B4-4E2A-898A-7452E343F6EF}" destId="{7B862BA2-5D59-4E2A-A042-17D688F4ADA2}" srcOrd="0" destOrd="0" presId="urn:microsoft.com/office/officeart/2005/8/layout/list1"/>
    <dgm:cxn modelId="{52F7929A-17A9-43D0-A23B-E25BB9950AB7}" srcId="{F4ACD79B-B146-4B91-9E3F-6614569CEB8D}" destId="{3C3EE9AB-908B-4F6E-BDFF-B9CEF51618C5}" srcOrd="0" destOrd="0" parTransId="{414EF88A-3E4D-41CF-87A8-77F8917F6718}" sibTransId="{97DE7ADC-8321-4AF2-83A8-A82D781A06FA}"/>
    <dgm:cxn modelId="{B4071F38-C06C-4D0A-8C23-B8C4B49FD478}" type="presOf" srcId="{B4E3C920-0324-4D31-8349-EBFD51E520B2}" destId="{7C0F61E4-F58B-46FB-9620-C503DE5EF9E9}" srcOrd="0" destOrd="0" presId="urn:microsoft.com/office/officeart/2005/8/layout/list1"/>
    <dgm:cxn modelId="{B98C72ED-CE3C-4061-A68F-AD9436F557CA}" type="presOf" srcId="{53840B6B-564B-4FB2-8C6C-C59046D3CDA3}" destId="{458B5E3A-0AD8-4C59-95E5-C134A09531C9}" srcOrd="1" destOrd="0" presId="urn:microsoft.com/office/officeart/2005/8/layout/list1"/>
    <dgm:cxn modelId="{6EA5583E-2AE5-4DD2-90FD-05057CB0A56C}" type="presOf" srcId="{B4E3C920-0324-4D31-8349-EBFD51E520B2}" destId="{00AD2D4F-54E6-4A58-BE36-9AA5189391F0}" srcOrd="1" destOrd="0" presId="urn:microsoft.com/office/officeart/2005/8/layout/list1"/>
    <dgm:cxn modelId="{CB0B1B37-9B53-4845-8F8C-99B6C2693453}" type="presOf" srcId="{53840B6B-564B-4FB2-8C6C-C59046D3CDA3}" destId="{796C0E73-56B1-4428-8C59-620CD3F137E6}" srcOrd="0" destOrd="0" presId="urn:microsoft.com/office/officeart/2005/8/layout/list1"/>
    <dgm:cxn modelId="{BA652019-628D-4F20-9687-CCFB1F8E569B}" type="presOf" srcId="{3C3EE9AB-908B-4F6E-BDFF-B9CEF51618C5}" destId="{E3984F6B-E83D-4CF1-B5EE-14162FBD2A17}" srcOrd="0" destOrd="0" presId="urn:microsoft.com/office/officeart/2005/8/layout/list1"/>
    <dgm:cxn modelId="{F90EEE28-C161-4CA3-881D-35E446A6D739}" type="presOf" srcId="{7E4CA6C5-FF08-4F9E-8E5E-D2F25E457D69}" destId="{FD42765B-478A-4BF6-AF00-A328AE38653C}" srcOrd="0" destOrd="0" presId="urn:microsoft.com/office/officeart/2005/8/layout/list1"/>
    <dgm:cxn modelId="{BB5F7A18-9705-4831-A65F-3D49A65F1078}" srcId="{F4ACD79B-B146-4B91-9E3F-6614569CEB8D}" destId="{37A25D4B-5FC4-4015-B3F8-12583A00AE81}" srcOrd="5" destOrd="0" parTransId="{5D2A94F4-951B-4A1E-80D3-C5301BA4F81B}" sibTransId="{40B33919-8C15-4DBC-B006-7A55EDC1C982}"/>
    <dgm:cxn modelId="{1DFF1D2B-EC72-46D2-8F2C-C41C69034E4D}" type="presOf" srcId="{3C3EE9AB-908B-4F6E-BDFF-B9CEF51618C5}" destId="{4DD94997-FFEC-4A2D-8416-3FC2A10997BF}" srcOrd="1" destOrd="0" presId="urn:microsoft.com/office/officeart/2005/8/layout/list1"/>
    <dgm:cxn modelId="{9351848F-CAD8-4625-BC2C-10764249A13C}" srcId="{F4ACD79B-B146-4B91-9E3F-6614569CEB8D}" destId="{7E4CA6C5-FF08-4F9E-8E5E-D2F25E457D69}" srcOrd="6" destOrd="0" parTransId="{6B8FAEC8-2545-463A-896B-CC7E5E132102}" sibTransId="{DCE09B63-367B-4EE8-A500-91ECC8E59CA1}"/>
    <dgm:cxn modelId="{586EFFB6-384F-4612-91AD-17385D6702A0}" srcId="{F4ACD79B-B146-4B91-9E3F-6614569CEB8D}" destId="{B4E3C920-0324-4D31-8349-EBFD51E520B2}" srcOrd="3" destOrd="0" parTransId="{A0B536BF-6CD7-47DD-BE9B-3D7299B934A4}" sibTransId="{CC7223E5-FB94-4686-A6E7-17431FCDB73A}"/>
    <dgm:cxn modelId="{9A001EDC-F3A9-4D01-B8B8-3BE2698A7FCC}" type="presOf" srcId="{37A25D4B-5FC4-4015-B3F8-12583A00AE81}" destId="{EA87A3D7-B982-4E2F-BD68-0565841EE386}" srcOrd="1" destOrd="0" presId="urn:microsoft.com/office/officeart/2005/8/layout/list1"/>
    <dgm:cxn modelId="{314290FE-3948-479F-88F0-BE784D9FD608}" srcId="{F4ACD79B-B146-4B91-9E3F-6614569CEB8D}" destId="{BBF79AE5-F0B4-4E2A-898A-7452E343F6EF}" srcOrd="1" destOrd="0" parTransId="{86090AC8-FA26-451D-93D8-077B75DCF373}" sibTransId="{3787A2A2-8197-4CD2-B3F0-8BECA59A97F8}"/>
    <dgm:cxn modelId="{215E772B-B431-44CA-9DE9-E08A79F7530B}" type="presOf" srcId="{37A25D4B-5FC4-4015-B3F8-12583A00AE81}" destId="{9FDFCC1C-79B0-4CC7-9061-977F41423DDE}" srcOrd="0" destOrd="0" presId="urn:microsoft.com/office/officeart/2005/8/layout/list1"/>
    <dgm:cxn modelId="{BF9A832C-2E33-4FB2-B17E-6478F4C46D2B}" type="presOf" srcId="{18E3DBD9-462E-49DA-A580-6BF537B24355}" destId="{5E77C4E2-E83F-446F-A895-E4F258161E8A}" srcOrd="0" destOrd="0" presId="urn:microsoft.com/office/officeart/2005/8/layout/list1"/>
    <dgm:cxn modelId="{39847F1A-4F1F-4144-9402-324A61540000}" type="presOf" srcId="{BBF79AE5-F0B4-4E2A-898A-7452E343F6EF}" destId="{F05512D3-B244-4231-BCAD-BFF79807351A}" srcOrd="1" destOrd="0" presId="urn:microsoft.com/office/officeart/2005/8/layout/list1"/>
    <dgm:cxn modelId="{712C4506-24BE-4195-92B8-728EC3FA20F4}" type="presParOf" srcId="{2362CD11-6247-49C2-B2FB-8DAE7C47C0A1}" destId="{CDF970CE-E6E1-4926-8544-742D317610BF}" srcOrd="0" destOrd="0" presId="urn:microsoft.com/office/officeart/2005/8/layout/list1"/>
    <dgm:cxn modelId="{70C4C93C-952B-4C12-ADF5-A8CD94D856C6}" type="presParOf" srcId="{CDF970CE-E6E1-4926-8544-742D317610BF}" destId="{E3984F6B-E83D-4CF1-B5EE-14162FBD2A17}" srcOrd="0" destOrd="0" presId="urn:microsoft.com/office/officeart/2005/8/layout/list1"/>
    <dgm:cxn modelId="{368E4D97-14C0-4D99-BC8A-98D75EA8CDA7}" type="presParOf" srcId="{CDF970CE-E6E1-4926-8544-742D317610BF}" destId="{4DD94997-FFEC-4A2D-8416-3FC2A10997BF}" srcOrd="1" destOrd="0" presId="urn:microsoft.com/office/officeart/2005/8/layout/list1"/>
    <dgm:cxn modelId="{3F2B0736-0B1B-4665-8737-1F1E4368EF49}" type="presParOf" srcId="{2362CD11-6247-49C2-B2FB-8DAE7C47C0A1}" destId="{BDE0A463-50B5-4E88-A90C-FFD1D04EC00B}" srcOrd="1" destOrd="0" presId="urn:microsoft.com/office/officeart/2005/8/layout/list1"/>
    <dgm:cxn modelId="{64F587A2-0B8B-4E1F-9055-D193CDC3E154}" type="presParOf" srcId="{2362CD11-6247-49C2-B2FB-8DAE7C47C0A1}" destId="{1E1EAD22-B58B-4A4B-8801-B04EED0A86B6}" srcOrd="2" destOrd="0" presId="urn:microsoft.com/office/officeart/2005/8/layout/list1"/>
    <dgm:cxn modelId="{CAF99679-0FBB-4CA4-8A0E-B5548D3D07A4}" type="presParOf" srcId="{2362CD11-6247-49C2-B2FB-8DAE7C47C0A1}" destId="{FDC71B56-6F7D-41D6-A6CD-F7FE53A20AC4}" srcOrd="3" destOrd="0" presId="urn:microsoft.com/office/officeart/2005/8/layout/list1"/>
    <dgm:cxn modelId="{94084F93-0595-4B5F-B673-52BDD6C08CFF}" type="presParOf" srcId="{2362CD11-6247-49C2-B2FB-8DAE7C47C0A1}" destId="{707ACD5D-19DC-4D2D-8576-DEEA973BB3AB}" srcOrd="4" destOrd="0" presId="urn:microsoft.com/office/officeart/2005/8/layout/list1"/>
    <dgm:cxn modelId="{9ED1DF40-1F84-4482-B258-93E163D7CC89}" type="presParOf" srcId="{707ACD5D-19DC-4D2D-8576-DEEA973BB3AB}" destId="{7B862BA2-5D59-4E2A-A042-17D688F4ADA2}" srcOrd="0" destOrd="0" presId="urn:microsoft.com/office/officeart/2005/8/layout/list1"/>
    <dgm:cxn modelId="{306E9F50-7414-4EA3-829E-87E49953BC5C}" type="presParOf" srcId="{707ACD5D-19DC-4D2D-8576-DEEA973BB3AB}" destId="{F05512D3-B244-4231-BCAD-BFF79807351A}" srcOrd="1" destOrd="0" presId="urn:microsoft.com/office/officeart/2005/8/layout/list1"/>
    <dgm:cxn modelId="{72EF197E-C3F4-4346-8660-51EE79D1CA20}" type="presParOf" srcId="{2362CD11-6247-49C2-B2FB-8DAE7C47C0A1}" destId="{FC4EBCEE-548E-46DA-984D-9809FE9F65BC}" srcOrd="5" destOrd="0" presId="urn:microsoft.com/office/officeart/2005/8/layout/list1"/>
    <dgm:cxn modelId="{E980011A-85DB-4B90-8DAF-E765FBBAC12D}" type="presParOf" srcId="{2362CD11-6247-49C2-B2FB-8DAE7C47C0A1}" destId="{259D5D01-2B60-47E3-B440-42F899A418F1}" srcOrd="6" destOrd="0" presId="urn:microsoft.com/office/officeart/2005/8/layout/list1"/>
    <dgm:cxn modelId="{CFAEB50B-313F-4009-9C11-663C75930F83}" type="presParOf" srcId="{2362CD11-6247-49C2-B2FB-8DAE7C47C0A1}" destId="{96E3F9C8-2EC9-4EF2-9BE9-B9EC615742DE}" srcOrd="7" destOrd="0" presId="urn:microsoft.com/office/officeart/2005/8/layout/list1"/>
    <dgm:cxn modelId="{16C76E44-ECB7-44E4-8BE8-E2F756D59366}" type="presParOf" srcId="{2362CD11-6247-49C2-B2FB-8DAE7C47C0A1}" destId="{3C62A6DA-528F-4FCB-BE3C-0135AC3C8EAF}" srcOrd="8" destOrd="0" presId="urn:microsoft.com/office/officeart/2005/8/layout/list1"/>
    <dgm:cxn modelId="{23F34F35-9AD5-4228-97FC-E4F151CA85BE}" type="presParOf" srcId="{3C62A6DA-528F-4FCB-BE3C-0135AC3C8EAF}" destId="{5E77C4E2-E83F-446F-A895-E4F258161E8A}" srcOrd="0" destOrd="0" presId="urn:microsoft.com/office/officeart/2005/8/layout/list1"/>
    <dgm:cxn modelId="{5D9AED19-FA64-4E6B-8907-0954D6335827}" type="presParOf" srcId="{3C62A6DA-528F-4FCB-BE3C-0135AC3C8EAF}" destId="{22E9CBC4-E08A-4A28-8751-ED57A0C456BA}" srcOrd="1" destOrd="0" presId="urn:microsoft.com/office/officeart/2005/8/layout/list1"/>
    <dgm:cxn modelId="{5D25AA96-CDD0-485C-A00A-2247DAF0D586}" type="presParOf" srcId="{2362CD11-6247-49C2-B2FB-8DAE7C47C0A1}" destId="{08F8190C-3DDB-4EEB-BF50-4D6B0C5BF2F5}" srcOrd="9" destOrd="0" presId="urn:microsoft.com/office/officeart/2005/8/layout/list1"/>
    <dgm:cxn modelId="{24F6AE47-0698-49BE-A680-1149BDC84B00}" type="presParOf" srcId="{2362CD11-6247-49C2-B2FB-8DAE7C47C0A1}" destId="{EE63140D-970C-42EC-B225-CEF3DC73222A}" srcOrd="10" destOrd="0" presId="urn:microsoft.com/office/officeart/2005/8/layout/list1"/>
    <dgm:cxn modelId="{03430909-0D04-4F05-BCE0-CBDA3C08FBD5}" type="presParOf" srcId="{2362CD11-6247-49C2-B2FB-8DAE7C47C0A1}" destId="{03DAD43B-BBFD-40A0-9A19-F1FB7A7493D6}" srcOrd="11" destOrd="0" presId="urn:microsoft.com/office/officeart/2005/8/layout/list1"/>
    <dgm:cxn modelId="{45581A37-3CEE-4F0B-99D7-8AD3D46EF8B4}" type="presParOf" srcId="{2362CD11-6247-49C2-B2FB-8DAE7C47C0A1}" destId="{90635721-3E03-40C2-B8D3-99DF99AB965B}" srcOrd="12" destOrd="0" presId="urn:microsoft.com/office/officeart/2005/8/layout/list1"/>
    <dgm:cxn modelId="{EB5A7CB7-C5E4-4DD4-90A9-3DEB833D62CB}" type="presParOf" srcId="{90635721-3E03-40C2-B8D3-99DF99AB965B}" destId="{7C0F61E4-F58B-46FB-9620-C503DE5EF9E9}" srcOrd="0" destOrd="0" presId="urn:microsoft.com/office/officeart/2005/8/layout/list1"/>
    <dgm:cxn modelId="{DDDA7201-7A97-496F-AC51-29C4DA60357A}" type="presParOf" srcId="{90635721-3E03-40C2-B8D3-99DF99AB965B}" destId="{00AD2D4F-54E6-4A58-BE36-9AA5189391F0}" srcOrd="1" destOrd="0" presId="urn:microsoft.com/office/officeart/2005/8/layout/list1"/>
    <dgm:cxn modelId="{A3FF2427-EC6C-43C9-955D-D7B679E93493}" type="presParOf" srcId="{2362CD11-6247-49C2-B2FB-8DAE7C47C0A1}" destId="{651821AF-49C6-42B9-AF4C-F84D47568451}" srcOrd="13" destOrd="0" presId="urn:microsoft.com/office/officeart/2005/8/layout/list1"/>
    <dgm:cxn modelId="{723A19C4-04CD-4FA6-9EC8-8907111262B8}" type="presParOf" srcId="{2362CD11-6247-49C2-B2FB-8DAE7C47C0A1}" destId="{17BEC014-07A9-48CD-999F-1E00A403AC10}" srcOrd="14" destOrd="0" presId="urn:microsoft.com/office/officeart/2005/8/layout/list1"/>
    <dgm:cxn modelId="{C2641E66-4160-4C55-A351-AB3EC38C8920}" type="presParOf" srcId="{2362CD11-6247-49C2-B2FB-8DAE7C47C0A1}" destId="{921C0B16-CD58-4AF4-8F32-8D8E5BC4DE72}" srcOrd="15" destOrd="0" presId="urn:microsoft.com/office/officeart/2005/8/layout/list1"/>
    <dgm:cxn modelId="{32504DAB-847E-4FD4-8297-136A21CA59C8}" type="presParOf" srcId="{2362CD11-6247-49C2-B2FB-8DAE7C47C0A1}" destId="{36929507-E5B4-4A2F-8A65-D87ECCBA1D5D}" srcOrd="16" destOrd="0" presId="urn:microsoft.com/office/officeart/2005/8/layout/list1"/>
    <dgm:cxn modelId="{447B0574-7624-4306-819B-43DA03743FA4}" type="presParOf" srcId="{36929507-E5B4-4A2F-8A65-D87ECCBA1D5D}" destId="{796C0E73-56B1-4428-8C59-620CD3F137E6}" srcOrd="0" destOrd="0" presId="urn:microsoft.com/office/officeart/2005/8/layout/list1"/>
    <dgm:cxn modelId="{A6084E4C-3E72-4B42-BFC4-97E3CA9582E9}" type="presParOf" srcId="{36929507-E5B4-4A2F-8A65-D87ECCBA1D5D}" destId="{458B5E3A-0AD8-4C59-95E5-C134A09531C9}" srcOrd="1" destOrd="0" presId="urn:microsoft.com/office/officeart/2005/8/layout/list1"/>
    <dgm:cxn modelId="{B78D8E64-3702-4E96-87F1-F6F702654CAD}" type="presParOf" srcId="{2362CD11-6247-49C2-B2FB-8DAE7C47C0A1}" destId="{8DC5DD83-A469-45A0-9A6D-1C2424206A08}" srcOrd="17" destOrd="0" presId="urn:microsoft.com/office/officeart/2005/8/layout/list1"/>
    <dgm:cxn modelId="{A66B6741-3649-4076-993D-27D76AA8A69F}" type="presParOf" srcId="{2362CD11-6247-49C2-B2FB-8DAE7C47C0A1}" destId="{C0FE9002-BB5E-4EBF-8147-91DDE3BD93BF}" srcOrd="18" destOrd="0" presId="urn:microsoft.com/office/officeart/2005/8/layout/list1"/>
    <dgm:cxn modelId="{EFB65BF7-9F53-410F-9048-BCD948C58A5C}" type="presParOf" srcId="{2362CD11-6247-49C2-B2FB-8DAE7C47C0A1}" destId="{F235D386-6275-4C37-8E11-FC933E85C57E}" srcOrd="19" destOrd="0" presId="urn:microsoft.com/office/officeart/2005/8/layout/list1"/>
    <dgm:cxn modelId="{B0D7B012-7547-4C69-A2EF-C19549481029}" type="presParOf" srcId="{2362CD11-6247-49C2-B2FB-8DAE7C47C0A1}" destId="{76CBBC15-C967-44B9-AD09-3BB81230E497}" srcOrd="20" destOrd="0" presId="urn:microsoft.com/office/officeart/2005/8/layout/list1"/>
    <dgm:cxn modelId="{59879FA7-E09F-401A-9299-2558501B0685}" type="presParOf" srcId="{76CBBC15-C967-44B9-AD09-3BB81230E497}" destId="{9FDFCC1C-79B0-4CC7-9061-977F41423DDE}" srcOrd="0" destOrd="0" presId="urn:microsoft.com/office/officeart/2005/8/layout/list1"/>
    <dgm:cxn modelId="{1BCFB0DE-2659-4AE9-9DAF-0680170657DB}" type="presParOf" srcId="{76CBBC15-C967-44B9-AD09-3BB81230E497}" destId="{EA87A3D7-B982-4E2F-BD68-0565841EE386}" srcOrd="1" destOrd="0" presId="urn:microsoft.com/office/officeart/2005/8/layout/list1"/>
    <dgm:cxn modelId="{6B85C686-5453-4CD7-8C99-5B15C5AC4CA3}" type="presParOf" srcId="{2362CD11-6247-49C2-B2FB-8DAE7C47C0A1}" destId="{228C9E0A-EF46-4EEA-BFA5-D709AB0A047B}" srcOrd="21" destOrd="0" presId="urn:microsoft.com/office/officeart/2005/8/layout/list1"/>
    <dgm:cxn modelId="{C70B3875-13DB-463B-87AD-61C2601CF69B}" type="presParOf" srcId="{2362CD11-6247-49C2-B2FB-8DAE7C47C0A1}" destId="{EE362041-539A-4BD7-BC66-F1344B18EE6F}" srcOrd="22" destOrd="0" presId="urn:microsoft.com/office/officeart/2005/8/layout/list1"/>
    <dgm:cxn modelId="{FB44F470-C93A-45AD-88D1-E5F6ED17D1D1}" type="presParOf" srcId="{2362CD11-6247-49C2-B2FB-8DAE7C47C0A1}" destId="{4A29F55A-8F0D-4C46-B30D-F9E6136D15FF}" srcOrd="23" destOrd="0" presId="urn:microsoft.com/office/officeart/2005/8/layout/list1"/>
    <dgm:cxn modelId="{AC426F5F-A5C4-4982-8853-0B24F63DE213}" type="presParOf" srcId="{2362CD11-6247-49C2-B2FB-8DAE7C47C0A1}" destId="{559AEA2F-CD38-4FE4-8489-8D1153904C0B}" srcOrd="24" destOrd="0" presId="urn:microsoft.com/office/officeart/2005/8/layout/list1"/>
    <dgm:cxn modelId="{072FCD42-8DE4-4601-94F6-40AB3BC1C5F2}" type="presParOf" srcId="{559AEA2F-CD38-4FE4-8489-8D1153904C0B}" destId="{FD42765B-478A-4BF6-AF00-A328AE38653C}" srcOrd="0" destOrd="0" presId="urn:microsoft.com/office/officeart/2005/8/layout/list1"/>
    <dgm:cxn modelId="{B65525CB-64BE-4117-885B-4D838B0B7221}" type="presParOf" srcId="{559AEA2F-CD38-4FE4-8489-8D1153904C0B}" destId="{36FF2D0F-BEA4-4C13-BAE9-97F8C5645BA9}" srcOrd="1" destOrd="0" presId="urn:microsoft.com/office/officeart/2005/8/layout/list1"/>
    <dgm:cxn modelId="{9A116F7B-C60C-4F39-911A-B2739C5BF3C9}" type="presParOf" srcId="{2362CD11-6247-49C2-B2FB-8DAE7C47C0A1}" destId="{A172B94F-6289-44D4-8B4C-B4FE8BE56144}" srcOrd="25" destOrd="0" presId="urn:microsoft.com/office/officeart/2005/8/layout/list1"/>
    <dgm:cxn modelId="{7CFB1C1B-9D3A-4815-90A1-2B229D093A7C}" type="presParOf" srcId="{2362CD11-6247-49C2-B2FB-8DAE7C47C0A1}" destId="{55ACE66F-82F6-46F5-A40B-C9BFB2DFC1C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EAD22-B58B-4A4B-8801-B04EED0A86B6}">
      <dsp:nvSpPr>
        <dsp:cNvPr id="0" name=""/>
        <dsp:cNvSpPr/>
      </dsp:nvSpPr>
      <dsp:spPr>
        <a:xfrm>
          <a:off x="0" y="263867"/>
          <a:ext cx="711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D94997-FFEC-4A2D-8416-3FC2A10997BF}">
      <dsp:nvSpPr>
        <dsp:cNvPr id="0" name=""/>
        <dsp:cNvSpPr/>
      </dsp:nvSpPr>
      <dsp:spPr>
        <a:xfrm>
          <a:off x="355600" y="42466"/>
          <a:ext cx="49784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smtClean="0">
              <a:latin typeface="Sylfaen" pitchFamily="18" charset="0"/>
            </a:rPr>
            <a:t>სამედიცინო საქმიანობის რეგულირება</a:t>
          </a:r>
          <a:endParaRPr lang="en-US" sz="1800" kern="1200" dirty="0"/>
        </a:p>
      </dsp:txBody>
      <dsp:txXfrm>
        <a:off x="377216" y="64082"/>
        <a:ext cx="4935168" cy="399568"/>
      </dsp:txXfrm>
    </dsp:sp>
    <dsp:sp modelId="{259D5D01-2B60-47E3-B440-42F899A418F1}">
      <dsp:nvSpPr>
        <dsp:cNvPr id="0" name=""/>
        <dsp:cNvSpPr/>
      </dsp:nvSpPr>
      <dsp:spPr>
        <a:xfrm>
          <a:off x="0" y="944267"/>
          <a:ext cx="711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512D3-B244-4231-BCAD-BFF79807351A}">
      <dsp:nvSpPr>
        <dsp:cNvPr id="0" name=""/>
        <dsp:cNvSpPr/>
      </dsp:nvSpPr>
      <dsp:spPr>
        <a:xfrm>
          <a:off x="355600" y="722867"/>
          <a:ext cx="49784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smtClean="0">
              <a:latin typeface="Sylfaen" pitchFamily="18" charset="0"/>
            </a:rPr>
            <a:t>სამედიცინო მედიაცია</a:t>
          </a:r>
          <a:endParaRPr lang="en-US" sz="1800" kern="1200" dirty="0"/>
        </a:p>
      </dsp:txBody>
      <dsp:txXfrm>
        <a:off x="377216" y="744483"/>
        <a:ext cx="4935168" cy="399568"/>
      </dsp:txXfrm>
    </dsp:sp>
    <dsp:sp modelId="{EE63140D-970C-42EC-B225-CEF3DC73222A}">
      <dsp:nvSpPr>
        <dsp:cNvPr id="0" name=""/>
        <dsp:cNvSpPr/>
      </dsp:nvSpPr>
      <dsp:spPr>
        <a:xfrm>
          <a:off x="0" y="1624667"/>
          <a:ext cx="711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E9CBC4-E08A-4A28-8751-ED57A0C456BA}">
      <dsp:nvSpPr>
        <dsp:cNvPr id="0" name=""/>
        <dsp:cNvSpPr/>
      </dsp:nvSpPr>
      <dsp:spPr>
        <a:xfrm>
          <a:off x="355600" y="1403267"/>
          <a:ext cx="49784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smtClean="0">
              <a:latin typeface="Sylfaen" pitchFamily="18" charset="0"/>
            </a:rPr>
            <a:t>იმუნიზაცია / ვაქცინაცია</a:t>
          </a:r>
          <a:endParaRPr lang="en-US" sz="1800" kern="1200" dirty="0"/>
        </a:p>
      </dsp:txBody>
      <dsp:txXfrm>
        <a:off x="377216" y="1424883"/>
        <a:ext cx="4935168" cy="399568"/>
      </dsp:txXfrm>
    </dsp:sp>
    <dsp:sp modelId="{17BEC014-07A9-48CD-999F-1E00A403AC10}">
      <dsp:nvSpPr>
        <dsp:cNvPr id="0" name=""/>
        <dsp:cNvSpPr/>
      </dsp:nvSpPr>
      <dsp:spPr>
        <a:xfrm>
          <a:off x="0" y="2305067"/>
          <a:ext cx="711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AD2D4F-54E6-4A58-BE36-9AA5189391F0}">
      <dsp:nvSpPr>
        <dsp:cNvPr id="0" name=""/>
        <dsp:cNvSpPr/>
      </dsp:nvSpPr>
      <dsp:spPr>
        <a:xfrm>
          <a:off x="355600" y="2083667"/>
          <a:ext cx="49784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dirty="0" smtClean="0">
              <a:latin typeface="Sylfaen" pitchFamily="18" charset="0"/>
            </a:rPr>
            <a:t>მომხმარებელთა მართვის მოდული</a:t>
          </a:r>
          <a:endParaRPr lang="en-US" sz="1800" kern="1200" dirty="0"/>
        </a:p>
      </dsp:txBody>
      <dsp:txXfrm>
        <a:off x="377216" y="2105283"/>
        <a:ext cx="4935168" cy="399568"/>
      </dsp:txXfrm>
    </dsp:sp>
    <dsp:sp modelId="{C0FE9002-BB5E-4EBF-8147-91DDE3BD93BF}">
      <dsp:nvSpPr>
        <dsp:cNvPr id="0" name=""/>
        <dsp:cNvSpPr/>
      </dsp:nvSpPr>
      <dsp:spPr>
        <a:xfrm>
          <a:off x="0" y="2985467"/>
          <a:ext cx="711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8B5E3A-0AD8-4C59-95E5-C134A09531C9}">
      <dsp:nvSpPr>
        <dsp:cNvPr id="0" name=""/>
        <dsp:cNvSpPr/>
      </dsp:nvSpPr>
      <dsp:spPr>
        <a:xfrm>
          <a:off x="355600" y="2764067"/>
          <a:ext cx="49784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smtClean="0">
              <a:latin typeface="Sylfaen" pitchFamily="18" charset="0"/>
            </a:rPr>
            <a:t>სამედიცინო კლასიფიკატორები</a:t>
          </a:r>
          <a:endParaRPr lang="en-US" sz="1800" kern="1200" dirty="0"/>
        </a:p>
      </dsp:txBody>
      <dsp:txXfrm>
        <a:off x="377216" y="2785683"/>
        <a:ext cx="4935168" cy="399568"/>
      </dsp:txXfrm>
    </dsp:sp>
    <dsp:sp modelId="{EE362041-539A-4BD7-BC66-F1344B18EE6F}">
      <dsp:nvSpPr>
        <dsp:cNvPr id="0" name=""/>
        <dsp:cNvSpPr/>
      </dsp:nvSpPr>
      <dsp:spPr>
        <a:xfrm>
          <a:off x="0" y="3665867"/>
          <a:ext cx="711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87A3D7-B982-4E2F-BD68-0565841EE386}">
      <dsp:nvSpPr>
        <dsp:cNvPr id="0" name=""/>
        <dsp:cNvSpPr/>
      </dsp:nvSpPr>
      <dsp:spPr>
        <a:xfrm>
          <a:off x="355600" y="3444467"/>
          <a:ext cx="49784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smtClean="0">
              <a:latin typeface="Sylfaen" pitchFamily="18" charset="0"/>
            </a:rPr>
            <a:t>ანალიტიკური ინსტრუმენტები</a:t>
          </a:r>
          <a:endParaRPr lang="en-US" sz="1800" kern="1200" dirty="0"/>
        </a:p>
      </dsp:txBody>
      <dsp:txXfrm>
        <a:off x="377216" y="3466083"/>
        <a:ext cx="4935168" cy="399568"/>
      </dsp:txXfrm>
    </dsp:sp>
    <dsp:sp modelId="{55ACE66F-82F6-46F5-A40B-C9BFB2DFC1C9}">
      <dsp:nvSpPr>
        <dsp:cNvPr id="0" name=""/>
        <dsp:cNvSpPr/>
      </dsp:nvSpPr>
      <dsp:spPr>
        <a:xfrm>
          <a:off x="0" y="4346267"/>
          <a:ext cx="711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FF2D0F-BEA4-4C13-BAE9-97F8C5645BA9}">
      <dsp:nvSpPr>
        <dsp:cNvPr id="0" name=""/>
        <dsp:cNvSpPr/>
      </dsp:nvSpPr>
      <dsp:spPr>
        <a:xfrm>
          <a:off x="355600" y="4124867"/>
          <a:ext cx="49784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dirty="0" smtClean="0">
              <a:latin typeface="Sylfaen" pitchFamily="18" charset="0"/>
            </a:rPr>
            <a:t>ფინანსური ანგარიშგება და მართვა</a:t>
          </a:r>
          <a:endParaRPr lang="en-US" sz="1800" kern="1200" dirty="0"/>
        </a:p>
      </dsp:txBody>
      <dsp:txXfrm>
        <a:off x="377216" y="4146483"/>
        <a:ext cx="493516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11/7/2012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11/7/2012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6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90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9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2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0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71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8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9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93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8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5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4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11/7/2012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1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6" y="1485900"/>
            <a:ext cx="4936690" cy="2438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ჯანმრთელობის</a:t>
            </a:r>
            <a:r>
              <a:rPr lang="ka-GE" sz="2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დაცვის 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ერთიანი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სისტემა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საქართველო</a:t>
            </a:r>
            <a:endParaRPr lang="en-US" sz="28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25" y="4419600"/>
            <a:ext cx="4098175" cy="685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აშშ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საერთაშორისო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განვითარების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სააგენტოს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,,ჯანდაცვის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სისტემის განმტკიცების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8" y="266982"/>
            <a:ext cx="3048002" cy="3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062" y="266982"/>
            <a:ext cx="962026" cy="3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955" y="211069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F2F2F2">
                    <a:lumMod val="75000"/>
                  </a:srgbClr>
                </a:solidFill>
                <a:hlinkClick r:id="rId6"/>
              </a:rPr>
              <a:t>http://</a:t>
            </a:r>
            <a:r>
              <a:rPr lang="en-US" sz="700" dirty="0" smtClean="0">
                <a:solidFill>
                  <a:srgbClr val="F2F2F2">
                    <a:lumMod val="75000"/>
                  </a:srgbClr>
                </a:solidFill>
                <a:hlinkClick r:id="rId6"/>
              </a:rPr>
              <a:t>ehealth.moh.gov.ge/Hmis</a:t>
            </a:r>
            <a:endParaRPr lang="en-US" sz="700" dirty="0">
              <a:solidFill>
                <a:srgbClr val="F2F2F2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1" y="5562600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spc="100" dirty="0" smtClean="0">
                <a:solidFill>
                  <a:prstClr val="black"/>
                </a:solidFill>
              </a:rPr>
              <a:t>ოქტომბერი</a:t>
            </a:r>
            <a:endParaRPr lang="ka-GE" sz="900" b="1" spc="100" dirty="0" smtClean="0">
              <a:solidFill>
                <a:prstClr val="black"/>
              </a:solidFill>
            </a:endParaRPr>
          </a:p>
          <a:p>
            <a:pPr algn="ctr"/>
            <a:r>
              <a:rPr lang="ka-GE" sz="900" b="1" spc="100" dirty="0" smtClean="0">
                <a:solidFill>
                  <a:prstClr val="black"/>
                </a:solidFill>
              </a:rPr>
              <a:t>2012</a:t>
            </a:r>
            <a:endParaRPr lang="en-US" sz="900" b="1" spc="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4394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დაწესებულებების  საინფორმაციო პორტალი</a:t>
            </a:r>
            <a:endParaRPr lang="en-US" sz="48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პორტალის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მომსახურებაზე </a:t>
            </a:r>
            <a:r>
              <a:rPr lang="ka-GE" sz="1600" b="1" spc="100" dirty="0">
                <a:solidFill>
                  <a:schemeClr val="tx1"/>
                </a:solidFill>
              </a:rPr>
              <a:t>გეოგრაფიული და ფინანსური </a:t>
            </a:r>
            <a:r>
              <a:rPr lang="ka-GE" sz="1600" b="1" spc="100" dirty="0" smtClean="0">
                <a:solidFill>
                  <a:schemeClr val="tx1"/>
                </a:solidFill>
              </a:rPr>
              <a:t>ინფორმაციის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ხელმისაწვდომობ</a:t>
            </a:r>
            <a:r>
              <a:rPr lang="ka-GE" sz="1600" b="1" spc="100" dirty="0">
                <a:solidFill>
                  <a:schemeClr val="tx1"/>
                </a:solidFill>
              </a:rPr>
              <a:t>ა</a:t>
            </a:r>
            <a:endParaRPr lang="en-US" sz="16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ფარმაცევტულ</a:t>
            </a:r>
            <a:r>
              <a:rPr lang="ka-GE" sz="1600" b="1" spc="100" dirty="0">
                <a:solidFill>
                  <a:schemeClr val="tx1"/>
                </a:solidFill>
              </a:rPr>
              <a:t>ი</a:t>
            </a:r>
            <a:r>
              <a:rPr lang="ka-GE" sz="1600" b="1" spc="100" dirty="0" smtClean="0">
                <a:solidFill>
                  <a:schemeClr val="tx1"/>
                </a:solidFill>
              </a:rPr>
              <a:t> პროდუქციაზე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გეოგრაფიული </a:t>
            </a:r>
            <a:r>
              <a:rPr lang="ka-GE" sz="1600" b="1" spc="100" dirty="0">
                <a:solidFill>
                  <a:schemeClr val="tx1"/>
                </a:solidFill>
              </a:rPr>
              <a:t>და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ფინანსური ინფორმაციის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ტრანსპარენტულობა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 დინამიკა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ფარმაცევტული პროდუქტების ელექტრონული რეგისტრაციის (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eCDT)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ka-GE" sz="3200" b="1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114300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მახასიათებლები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31181"/>
              </p:ext>
            </p:extLst>
          </p:nvPr>
        </p:nvGraphicFramePr>
        <p:xfrm>
          <a:off x="381001" y="2438400"/>
          <a:ext cx="11429999" cy="4058318"/>
        </p:xfrm>
        <a:graphic>
          <a:graphicData uri="http://schemas.openxmlformats.org/drawingml/2006/table">
            <a:tbl>
              <a:tblPr firstRow="1" firstCol="1" bandRow="1"/>
              <a:tblGrid>
                <a:gridCol w="5756116"/>
                <a:gridCol w="2713597"/>
                <a:gridCol w="1726834"/>
                <a:gridCol w="1233452"/>
              </a:tblGrid>
              <a:tr h="528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tx1"/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tx1"/>
                          </a:solidFill>
                          <a:effectLst/>
                        </a:rPr>
                        <a:t>ფარმაცევტული დაწესებულებები</a:t>
                      </a:r>
                      <a:endParaRPr lang="en-US" sz="120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tx1"/>
                          </a:solidFill>
                          <a:effectLst/>
                        </a:rPr>
                        <a:t>იმპორტიორი/დაინტ. პირი</a:t>
                      </a:r>
                      <a:endParaRPr lang="en-US" sz="120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 smtClean="0">
                          <a:effectLst/>
                        </a:rPr>
                        <a:t>ნორმატიულ-ტექნიკური დოსიეს და ექსპერტიზის პროცესის სტანდარტიზაცია </a:t>
                      </a:r>
                      <a:endParaRPr lang="ka-GE" sz="1400" spc="10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1234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 smtClean="0">
                          <a:effectLst/>
                        </a:rPr>
                        <a:t>რეგისტრაციის პროცესის შესაბამისობა საერთაშორისო სტანდარტებთან;  ასევე, აღიარებული მაღალი სანდოობის მარეგულირებლების ანალოგიურ სარეგისტრაციო ინტერფეისთან მიერთების ტექნიკური შესაძლებლობა</a:t>
                      </a:r>
                      <a:endParaRPr lang="ka-GE" sz="1400" spc="10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 smtClean="0">
                          <a:effectLst/>
                        </a:rPr>
                        <a:t>მაღალხარისხიანი  მედიკამენტების რეგისტრაციის უზრუნველყოფა</a:t>
                      </a:r>
                      <a:endParaRPr lang="ka-GE" sz="1400" spc="10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61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 smtClean="0">
                          <a:effectLst/>
                        </a:rPr>
                        <a:t>დროითი, ფინანსური და ტექნიკური რესურსების ოპტიმიზაცია</a:t>
                      </a:r>
                      <a:endParaRPr lang="ka-GE" sz="1400" kern="1200" spc="10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 smtClean="0">
                          <a:effectLst/>
                        </a:rPr>
                        <a:t>მონაცემების სისტემატიზაცია და ინფორმაციის მოძიების სიმარტივე</a:t>
                      </a:r>
                      <a:endParaRPr lang="ka-GE" sz="1400" kern="1200" spc="10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28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 დაცვის ერთიან საინფორმაციო სისტემაში არსებული სხვა შემადგენელი კომპონენტები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0069146"/>
              </p:ext>
            </p:extLst>
          </p:nvPr>
        </p:nvGraphicFramePr>
        <p:xfrm>
          <a:off x="3098800" y="1828800"/>
          <a:ext cx="7112000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8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9982200" cy="317738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i="1" dirty="0" smtClean="0"/>
              <a:t>ახალი მოდულები იქმნება ახალ იდეებთან ერთად...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487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გთხოვთ, იხილოთ მომხმარებლის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და ვიდეო გაკვეთილები თითოეული მოდულის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„დახმარება“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-ის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მენიუში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დაცვის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ერთიანი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ჯანმრთელობის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დაცვის ერთიანი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საინფორმაციო</a:t>
            </a:r>
            <a:r>
              <a:rPr lang="en-US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გამჭირვალობის, მათ შორის მომსახურების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ხარისხის,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უზრულველყოფა</a:t>
            </a:r>
            <a:endParaRPr lang="en-US" sz="2000" b="1" kern="1600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ჯანმრთელობის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en-US" sz="2000" kern="1600" spc="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ოპტიმიზაცია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ფინანსურ/ჯანმრთელობის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სტატისტიკა და ანალიზი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კომპონენტები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599"/>
            <a:ext cx="5562600" cy="457200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წამლის კოდირების ეროვნული </a:t>
            </a:r>
            <a:r>
              <a:rPr lang="ka-GE" sz="1600" b="1" spc="100" dirty="0" smtClean="0">
                <a:solidFill>
                  <a:schemeClr val="tx1"/>
                </a:solidFill>
                <a:latin typeface="Sylfaen" pitchFamily="18" charset="0"/>
              </a:rPr>
              <a:t>სისტემა (</a:t>
            </a:r>
            <a:r>
              <a:rPr lang="en-US" sz="1600" b="1" spc="100" dirty="0" smtClean="0">
                <a:solidFill>
                  <a:schemeClr val="tx1"/>
                </a:solidFill>
                <a:latin typeface="Sylfaen" pitchFamily="18" charset="0"/>
              </a:rPr>
              <a:t>NDC</a:t>
            </a:r>
            <a:r>
              <a:rPr lang="ka-GE" sz="1600" b="1" spc="100" dirty="0" smtClean="0">
                <a:solidFill>
                  <a:schemeClr val="tx1"/>
                </a:solidFill>
                <a:latin typeface="Sylfaen" pitchFamily="18" charset="0"/>
              </a:rPr>
              <a:t>)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600" b="1" spc="100" dirty="0" smtClean="0">
                <a:solidFill>
                  <a:schemeClr val="tx1"/>
                </a:solidFill>
                <a:latin typeface="Sylfaen" pitchFamily="18" charset="0"/>
              </a:rPr>
              <a:t>ფარმაცევტული </a:t>
            </a: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და სააფთიაქო დაწესებულებების მოდული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პროდუქტების მოდული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600" b="1" spc="1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 </a:t>
            </a: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დანიშნულების მოდული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ელექტრონული სერვისების </a:t>
            </a:r>
            <a:endParaRPr lang="ka-GE" sz="1600" b="1" spc="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r>
              <a:rPr lang="ka-GE" sz="1600" b="1" spc="100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</a:t>
            </a: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პორტალი</a:t>
            </a:r>
          </a:p>
          <a:p>
            <a:pPr>
              <a:buFont typeface="Wingdings" pitchFamily="2" charset="2"/>
              <a:buChar char="ü"/>
            </a:pPr>
            <a:r>
              <a:rPr lang="ka-GE" sz="16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პროდუქტების ელექტრონული რეგისტრაციის მოდული (</a:t>
            </a:r>
            <a:r>
              <a:rPr lang="en-US" sz="1600" b="1" spc="100" dirty="0">
                <a:solidFill>
                  <a:schemeClr val="tx1"/>
                </a:solidFill>
                <a:latin typeface="Sylfaen" pitchFamily="18" charset="0"/>
              </a:rPr>
              <a:t>eCTD)</a:t>
            </a:r>
          </a:p>
          <a:p>
            <a:pPr marL="0" lvl="0" indent="0">
              <a:buNone/>
            </a:pPr>
            <a:endParaRPr lang="ka-GE" sz="1600" b="1" spc="1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2315418"/>
            <a:ext cx="3314700" cy="35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კომპონენტების ფუნქციონალური არქიტექტურა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760924"/>
            <a:ext cx="4248915" cy="123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34000"/>
            <a:ext cx="4267200" cy="118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9829800" cy="49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წამლის კოდირების ეროვნული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სისტემა</a:t>
            </a:r>
            <a:r>
              <a:rPr lang="en-US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(NDC)</a:t>
            </a:r>
            <a:endParaRPr lang="ka-GE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94" y="1828800"/>
            <a:ext cx="4800600" cy="6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spc="100" dirty="0"/>
              <a:t>სიტუაციური  ანალიზის  შედეგად გამოვლენილი სუსტი </a:t>
            </a:r>
            <a:r>
              <a:rPr lang="ka-GE" sz="1600" b="1" spc="100" dirty="0" smtClean="0"/>
              <a:t>მხარეები</a:t>
            </a:r>
            <a:endParaRPr lang="ka-GE" sz="1600" b="1" spc="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743200"/>
            <a:ext cx="50381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a-GE" sz="1600" dirty="0"/>
              <a:t>დისტრიბუციის არავალიდური სახელმწიფო ზედამხედველობის მეთოდოლოგია </a:t>
            </a:r>
            <a:endParaRPr lang="ka-GE" sz="1600" dirty="0" smtClean="0"/>
          </a:p>
          <a:p>
            <a:endParaRPr lang="ka-GE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a-GE" sz="1600" dirty="0" smtClean="0"/>
              <a:t>პროდუქტის დროული და კვალიფიციური იდენტიციფიკაციის სირთულე</a:t>
            </a:r>
          </a:p>
          <a:p>
            <a:endParaRPr lang="ka-GE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a-GE" sz="1600" dirty="0" smtClean="0"/>
              <a:t>მონაცემების </a:t>
            </a:r>
            <a:r>
              <a:rPr lang="ka-GE" sz="1600" dirty="0"/>
              <a:t>მექანიკურად, სხვადასხვა ინტერპრეტაციით </a:t>
            </a:r>
            <a:r>
              <a:rPr lang="ka-GE" sz="1600" dirty="0" smtClean="0"/>
              <a:t>აღწერა</a:t>
            </a:r>
          </a:p>
          <a:p>
            <a:endParaRPr lang="ka-GE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a-GE" sz="1600" dirty="0" smtClean="0"/>
              <a:t>შეზღუდული </a:t>
            </a:r>
            <a:r>
              <a:rPr lang="ka-GE" sz="1600" dirty="0"/>
              <a:t>მარკეტინგული კვლევების შესაძლებლობები  - </a:t>
            </a:r>
            <a:r>
              <a:rPr lang="ka-GE" sz="1600" dirty="0" smtClean="0"/>
              <a:t>ბაზრის </a:t>
            </a:r>
            <a:r>
              <a:rPr lang="ka-GE" sz="1600" dirty="0"/>
              <a:t>რეალური </a:t>
            </a:r>
            <a:r>
              <a:rPr lang="ka-GE" sz="1600" dirty="0" smtClean="0"/>
              <a:t>საჭიროებისა </a:t>
            </a:r>
            <a:r>
              <a:rPr lang="ka-GE" sz="1600" dirty="0"/>
              <a:t>და </a:t>
            </a:r>
            <a:r>
              <a:rPr lang="ka-GE" sz="1600" dirty="0" smtClean="0"/>
              <a:t>მოთხოვნილებების დაუზუსტებლობა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341423" y="1825150"/>
            <a:ext cx="5012377" cy="61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წამლის კოდირების ეროვნული </a:t>
            </a:r>
            <a:r>
              <a:rPr lang="ka-GE" sz="1600" b="1" spc="100" dirty="0" smtClean="0">
                <a:solidFill>
                  <a:srgbClr val="FFFFFF"/>
                </a:solidFill>
              </a:rPr>
              <a:t>სისტემის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6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553200" y="2735282"/>
            <a:ext cx="5105400" cy="366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1500" dirty="0" smtClean="0">
                <a:latin typeface="+mj-lt"/>
                <a:ea typeface="Times New Roman"/>
                <a:cs typeface="Times New Roman"/>
              </a:rPr>
              <a:t>მიკვლევადობის უზრუნველყოფა  - პროდუქციის </a:t>
            </a:r>
            <a:r>
              <a:rPr lang="ka-GE" sz="1500" dirty="0">
                <a:latin typeface="+mj-lt"/>
                <a:ea typeface="Times New Roman"/>
                <a:cs typeface="Times New Roman"/>
              </a:rPr>
              <a:t>მიმოქცევის მთელი პროცესის </a:t>
            </a:r>
            <a:r>
              <a:rPr lang="ka-GE" sz="1500" dirty="0" smtClean="0">
                <a:latin typeface="+mj-lt"/>
                <a:ea typeface="Times New Roman"/>
                <a:cs typeface="Times New Roman"/>
              </a:rPr>
              <a:t>(იმპორტ/ექსპორტ</a:t>
            </a:r>
            <a:r>
              <a:rPr lang="ka-GE" sz="1500" dirty="0">
                <a:latin typeface="+mj-lt"/>
                <a:ea typeface="Times New Roman"/>
                <a:cs typeface="Times New Roman"/>
              </a:rPr>
              <a:t>ი</a:t>
            </a:r>
            <a:r>
              <a:rPr lang="ka-GE" sz="1500" dirty="0" smtClean="0">
                <a:latin typeface="+mj-lt"/>
                <a:ea typeface="Times New Roman"/>
                <a:cs typeface="Times New Roman"/>
              </a:rPr>
              <a:t>,  </a:t>
            </a:r>
            <a:r>
              <a:rPr lang="ka-GE" sz="1500" dirty="0">
                <a:latin typeface="+mj-lt"/>
                <a:ea typeface="Times New Roman"/>
                <a:cs typeface="Times New Roman"/>
              </a:rPr>
              <a:t>ტრანსპორტირება, ლოჯისტიკა,  დისტრიბუცია, სააფთიაქო მარაგების და გაყიდვების ) პროგრამული მართვა</a:t>
            </a:r>
            <a:r>
              <a:rPr lang="ka-GE" sz="1500" dirty="0" smtClean="0">
                <a:latin typeface="+mj-lt"/>
                <a:ea typeface="Times New Roman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1500" dirty="0">
                <a:ea typeface="Times New Roman"/>
                <a:cs typeface="Times New Roman"/>
              </a:rPr>
              <a:t>წამლის მიმოქცევის მონიტორინგი და კონტროლი, კერძოდ: წამლის ბაზრიდან გამოთხოვის  პროგრამული მხარდაჭერა</a:t>
            </a:r>
            <a:r>
              <a:rPr lang="ka-GE" sz="1500" dirty="0" smtClean="0">
                <a:ea typeface="Times New Roman"/>
                <a:cs typeface="Times New Roman"/>
              </a:rPr>
              <a:t>.</a:t>
            </a:r>
            <a:endParaRPr lang="ka-GE" sz="1500" dirty="0"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ea typeface="Times New Roman"/>
                <a:cs typeface="Times New Roman"/>
              </a:rPr>
              <a:t>საინვენტარო, შრომითი და ადმინისტრაციული დანახარჯების </a:t>
            </a:r>
            <a:r>
              <a:rPr lang="ka-GE" sz="1500" dirty="0" smtClean="0">
                <a:latin typeface="+mj-lt"/>
                <a:ea typeface="Times New Roman"/>
                <a:cs typeface="Times New Roman"/>
              </a:rPr>
              <a:t>შემცირება; 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1500" dirty="0" smtClean="0">
                <a:latin typeface="+mj-lt"/>
                <a:ea typeface="Times New Roman"/>
                <a:cs typeface="Times New Roman"/>
              </a:rPr>
              <a:t>მარკეტინგული </a:t>
            </a:r>
            <a:r>
              <a:rPr lang="ka-GE" sz="1500" dirty="0">
                <a:latin typeface="+mj-lt"/>
                <a:ea typeface="Times New Roman"/>
                <a:cs typeface="Times New Roman"/>
              </a:rPr>
              <a:t>კვლევების საბაზისო მხარდაჭერა</a:t>
            </a:r>
            <a:r>
              <a:rPr lang="ka-GE" sz="1500" dirty="0" smtClean="0">
                <a:latin typeface="+mj-lt"/>
                <a:ea typeface="Times New Roman"/>
                <a:cs typeface="Times New Roman"/>
              </a:rPr>
              <a:t>; </a:t>
            </a:r>
            <a:endParaRPr lang="ka-GE" sz="15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ფარმაცევტული და სააფთიაქო </a:t>
            </a:r>
            <a:r>
              <a:rPr lang="ka-GE" dirty="0" smtClean="0"/>
              <a:t>დაწესებულებების მოდული</a:t>
            </a:r>
            <a:endParaRPr lang="en-US" dirty="0"/>
          </a:p>
        </p:txBody>
      </p:sp>
      <p:sp>
        <p:nvSpPr>
          <p:cNvPr id="4" name="Content Placeholder 5"/>
          <p:cNvSpPr txBox="1">
            <a:spLocks noGrp="1"/>
          </p:cNvSpPr>
          <p:nvPr>
            <p:ph idx="1"/>
          </p:nvPr>
        </p:nvSpPr>
        <p:spPr>
          <a:xfrm>
            <a:off x="609600" y="2895600"/>
            <a:ext cx="492660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000" dirty="0" smtClean="0">
                <a:latin typeface="Calibri"/>
                <a:ea typeface="Times New Roman"/>
                <a:cs typeface="Times New Roman"/>
              </a:rPr>
              <a:t>ოოოო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000" dirty="0" smtClean="0">
                <a:latin typeface="Calibri"/>
                <a:ea typeface="Times New Roman"/>
                <a:cs typeface="Times New Roman"/>
              </a:rPr>
              <a:t>ოოოო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000" dirty="0" smtClean="0">
                <a:latin typeface="Calibri"/>
                <a:ea typeface="Times New Roman"/>
                <a:cs typeface="Times New Roman"/>
              </a:rPr>
              <a:t>ოოოო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1600" b="1" spc="100" dirty="0">
                <a:solidFill>
                  <a:prstClr val="white"/>
                </a:solidFill>
              </a:rPr>
              <a:t>სიტუაციური  ანალიზის  შედეგად გამოვლენილი სუსტი მხარეები</a:t>
            </a:r>
            <a:endParaRPr lang="ka-GE" sz="1600" b="1" spc="1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82880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prstClr val="white"/>
                </a:solidFill>
              </a:rPr>
              <a:t>ფარმაცევტული და სააფთიაქო დაწესებულებების მოდულის მახასიათებლები</a:t>
            </a:r>
            <a:endParaRPr lang="ka-GE" sz="1600" b="1" spc="100" dirty="0">
              <a:solidFill>
                <a:prstClr val="white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84961" y="2895600"/>
            <a:ext cx="492660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  <a:buFont typeface="Wingdings" pitchFamily="2" charset="2"/>
              <a:buChar char="ü"/>
            </a:pPr>
            <a:r>
              <a:rPr lang="ka-GE" sz="1600" smtClean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და</a:t>
            </a:r>
            <a:r>
              <a:rPr lang="en-US" sz="1600" smtClean="0">
                <a:solidFill>
                  <a:schemeClr val="tx1"/>
                </a:solidFill>
              </a:rPr>
              <a:t> </a:t>
            </a:r>
            <a:r>
              <a:rPr lang="ka-GE" sz="1600" smtClean="0">
                <a:solidFill>
                  <a:schemeClr val="tx1"/>
                </a:solidFill>
              </a:rPr>
              <a:t>იდენტიფიცირება საქმიანობის სახეების მიხედვით</a:t>
            </a:r>
            <a:endParaRPr lang="en-US" sz="1600" smtClean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  <a:buFont typeface="Wingdings" pitchFamily="2" charset="2"/>
              <a:buChar char="ü"/>
            </a:pPr>
            <a:r>
              <a:rPr lang="ka-GE" sz="1600" smtClean="0">
                <a:solidFill>
                  <a:schemeClr val="tx1"/>
                </a:solidFill>
              </a:rPr>
              <a:t>სააფთიაქო 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600" smtClean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  <a:buFont typeface="Wingdings" pitchFamily="2" charset="2"/>
              <a:buChar char="ü"/>
            </a:pPr>
            <a:r>
              <a:rPr lang="ka-GE" sz="1600" smtClean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60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2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dirty="0" smtClean="0"/>
              <a:t>ფარმაცევტული პროდუქტების მოდული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7331" y="18376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spc="100" dirty="0"/>
              <a:t>სიტუაციური  ანალიზის  შედეგად გამოვლენილი სუსტი </a:t>
            </a:r>
            <a:r>
              <a:rPr lang="ka-GE" sz="1600" b="1" spc="100" dirty="0" smtClean="0"/>
              <a:t>მხარეები</a:t>
            </a:r>
            <a:endParaRPr lang="ka-GE" sz="1600" b="1" spc="100" dirty="0"/>
          </a:p>
        </p:txBody>
      </p:sp>
      <p:sp>
        <p:nvSpPr>
          <p:cNvPr id="10" name="Rectangle 9"/>
          <p:cNvSpPr/>
          <p:nvPr/>
        </p:nvSpPr>
        <p:spPr>
          <a:xfrm>
            <a:off x="635827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chemeClr val="bg1"/>
                </a:solidFill>
              </a:rPr>
              <a:t>ფარმაცევტული პროდუქტების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მოდულის</a:t>
            </a:r>
            <a:r>
              <a:rPr lang="en-US" sz="1600" b="1" spc="100" dirty="0" smtClean="0">
                <a:solidFill>
                  <a:schemeClr val="bg1"/>
                </a:solidFill>
              </a:rPr>
              <a:t>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6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415136" y="2761397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4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4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400" dirty="0">
                <a:solidFill>
                  <a:schemeClr val="tx1"/>
                </a:solidFill>
              </a:rPr>
              <a:t>შემოსავლების სამსახურთან </a:t>
            </a:r>
            <a:r>
              <a:rPr lang="ka-GE" sz="1400" dirty="0" smtClean="0">
                <a:solidFill>
                  <a:schemeClr val="tx1"/>
                </a:solidFill>
              </a:rPr>
              <a:t>იმპორტ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ka-GE" sz="1400" dirty="0" smtClean="0">
                <a:solidFill>
                  <a:schemeClr val="tx1"/>
                </a:solidFill>
              </a:rPr>
              <a:t>ექსპორტის </a:t>
            </a:r>
            <a:r>
              <a:rPr lang="ka-GE" sz="1400" dirty="0">
                <a:solidFill>
                  <a:schemeClr val="tx1"/>
                </a:solidFill>
              </a:rPr>
              <a:t>შესახებ ინფორმაციის რეალურ დროში  გაცვლის შესაძლებლობა</a:t>
            </a:r>
            <a:endParaRPr lang="en-US" sz="14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მოქალაქეების უსაფრთხოება; ფარმაცევტული </a:t>
            </a:r>
            <a:r>
              <a:rPr lang="ka-GE" sz="1400" dirty="0">
                <a:solidFill>
                  <a:schemeClr val="tx1"/>
                </a:solidFill>
              </a:rPr>
              <a:t>პროდუქტების მიკვლევადობის უზრუნველყოფა სადისტრიბუციო </a:t>
            </a:r>
            <a:r>
              <a:rPr lang="ka-GE" sz="14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4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4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</a:t>
            </a:r>
            <a:r>
              <a:rPr lang="ka-GE" sz="1400" dirty="0" smtClean="0">
                <a:solidFill>
                  <a:schemeClr val="tx1"/>
                </a:solidFill>
              </a:rPr>
              <a:t>პრევენცია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სამედიცინო </a:t>
            </a:r>
            <a:r>
              <a:rPr lang="ka-GE" sz="1400" dirty="0">
                <a:solidFill>
                  <a:schemeClr val="tx1"/>
                </a:solidFill>
              </a:rPr>
              <a:t>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სამედიცინო/სამეცნიერო ინფორმაციაზე </a:t>
            </a:r>
            <a:r>
              <a:rPr lang="ka-GE" sz="14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400" dirty="0">
                <a:solidFill>
                  <a:schemeClr val="tx1"/>
                </a:solidFill>
                <a:ea typeface="Times New Roman"/>
                <a:cs typeface="Times New Roman"/>
              </a:rPr>
              <a:t>სამომავლოდ, მწარმოებლების, შემფუთველების, სავაჭრო ლიცენზიის მფლობელების შესახებ ინფორმაციის  ტრანსპარენტულობა.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4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738426"/>
            <a:ext cx="4994391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/>
              <a:t>ფარმაცევტული დაწესებულებების ერთიანი ბაზისა და </a:t>
            </a:r>
            <a:r>
              <a:rPr lang="ka-GE" sz="1200" dirty="0"/>
              <a:t>შესაბამისი </a:t>
            </a:r>
            <a:r>
              <a:rPr lang="ka-GE" sz="1200" dirty="0" smtClean="0"/>
              <a:t>ინფორმაციის აღრიცხვისა </a:t>
            </a:r>
            <a:r>
              <a:rPr lang="ka-GE" sz="1200" dirty="0"/>
              <a:t>და </a:t>
            </a:r>
            <a:r>
              <a:rPr lang="ka-GE" sz="1200" dirty="0" smtClean="0"/>
              <a:t>კონტროლისათვის მოუქნელი </a:t>
            </a:r>
            <a:r>
              <a:rPr lang="ka-GE" sz="1200" dirty="0"/>
              <a:t>პლათფორმა </a:t>
            </a:r>
            <a:endParaRPr lang="ka-GE" sz="1200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>
                <a:solidFill>
                  <a:srgbClr val="FF0000"/>
                </a:solidFill>
              </a:rPr>
              <a:t>არ </a:t>
            </a:r>
            <a:r>
              <a:rPr lang="ka-GE" sz="1200" dirty="0">
                <a:solidFill>
                  <a:srgbClr val="FF0000"/>
                </a:solidFill>
              </a:rPr>
              <a:t>არსებობს კვალიფიციური </a:t>
            </a:r>
            <a:r>
              <a:rPr lang="en-US" sz="1200" dirty="0" smtClean="0">
                <a:solidFill>
                  <a:srgbClr val="FF0000"/>
                </a:solidFill>
              </a:rPr>
              <a:t>,,</a:t>
            </a:r>
            <a:r>
              <a:rPr lang="ka-GE" sz="1200" dirty="0" smtClean="0">
                <a:solidFill>
                  <a:srgbClr val="FF0000"/>
                </a:solidFill>
              </a:rPr>
              <a:t>წამლის </a:t>
            </a:r>
            <a:r>
              <a:rPr lang="ka-GE" sz="1200" dirty="0">
                <a:solidFill>
                  <a:srgbClr val="FF0000"/>
                </a:solidFill>
              </a:rPr>
              <a:t>მონაცემების ბაზა”, </a:t>
            </a:r>
            <a:endParaRPr lang="ka-GE" sz="12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ka-GE" sz="1200" dirty="0">
                <a:solidFill>
                  <a:srgbClr val="FF0000"/>
                </a:solidFill>
              </a:rPr>
              <a:t> </a:t>
            </a:r>
            <a:r>
              <a:rPr lang="ka-GE" sz="1200" dirty="0" smtClean="0">
                <a:solidFill>
                  <a:srgbClr val="FF0000"/>
                </a:solidFill>
              </a:rPr>
              <a:t>         </a:t>
            </a:r>
            <a:r>
              <a:rPr lang="ka-GE" sz="1200" dirty="0" smtClean="0">
                <a:solidFill>
                  <a:srgbClr val="FF0000"/>
                </a:solidFill>
              </a:rPr>
              <a:t>და</a:t>
            </a:r>
            <a:r>
              <a:rPr lang="ka-GE" sz="1200" dirty="0" smtClean="0">
                <a:solidFill>
                  <a:srgbClr val="FF0000"/>
                </a:solidFill>
              </a:rPr>
              <a:t>  </a:t>
            </a:r>
            <a:r>
              <a:rPr lang="ka-GE" sz="1200" dirty="0">
                <a:solidFill>
                  <a:srgbClr val="FF0000"/>
                </a:solidFill>
              </a:rPr>
              <a:t>ელექტრონული რესურსი </a:t>
            </a:r>
            <a:r>
              <a:rPr lang="ka-GE" sz="1200" dirty="0" smtClean="0">
                <a:solidFill>
                  <a:srgbClr val="FF0000"/>
                </a:solidFill>
              </a:rPr>
              <a:t>ამ </a:t>
            </a:r>
            <a:r>
              <a:rPr lang="ka-GE" sz="1200" dirty="0">
                <a:solidFill>
                  <a:srgbClr val="FF0000"/>
                </a:solidFill>
              </a:rPr>
              <a:t>ბაზის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        </a:t>
            </a:r>
            <a:r>
              <a:rPr lang="ka-GE" sz="1200" dirty="0" smtClean="0">
                <a:solidFill>
                  <a:srgbClr val="FF0000"/>
                </a:solidFill>
              </a:rPr>
              <a:t>შესაქმნელად</a:t>
            </a:r>
            <a:r>
              <a:rPr lang="ka-GE" sz="1200" dirty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/>
              <a:t>გართულებული შესაძლებლობა მოხდეს რეესტრების წარმოებისა და ბიზნეს პროცესების ავტომატიზაცია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>
                <a:solidFill>
                  <a:srgbClr val="FF0000"/>
                </a:solidFill>
              </a:rPr>
              <a:t>”ელექტრონული </a:t>
            </a:r>
            <a:r>
              <a:rPr lang="ka-GE" sz="1200" dirty="0">
                <a:solidFill>
                  <a:srgbClr val="FF0000"/>
                </a:solidFill>
              </a:rPr>
              <a:t>რეესტრი” წარმოების  მეთოდოლოგიური და ტექნიკური ხარვეზების გამო, გამორიცხავს პროცესების ავტომატიზირებული მენეჯმენტის შესაძლებლობებს;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/>
              <a:t>დიდი მოცულობის ინფორმაციული ნაკადების მიმოცვლა ქაღალდმატარებლებით და შესაბამისი ბიუროკრატიული დაყოვნებები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>
                <a:solidFill>
                  <a:srgbClr val="FF0000"/>
                </a:solidFill>
              </a:rPr>
              <a:t>ინფორმაციის შემცველ ქაღალდის მატარებლებთან წვდომის </a:t>
            </a:r>
          </a:p>
          <a:p>
            <a:pPr>
              <a:spcBef>
                <a:spcPct val="20000"/>
              </a:spcBef>
              <a:defRPr/>
            </a:pPr>
            <a:r>
              <a:rPr lang="ka-GE" sz="1200" dirty="0">
                <a:solidFill>
                  <a:srgbClr val="FF0000"/>
                </a:solidFill>
              </a:rPr>
              <a:t>       </a:t>
            </a:r>
            <a:r>
              <a:rPr lang="en-US" sz="1200" dirty="0">
                <a:solidFill>
                  <a:srgbClr val="FF0000"/>
                </a:solidFill>
              </a:rPr>
              <a:t>  </a:t>
            </a:r>
            <a:r>
              <a:rPr lang="ka-GE" sz="1200" dirty="0">
                <a:solidFill>
                  <a:srgbClr val="FF0000"/>
                </a:solidFill>
              </a:rPr>
              <a:t>უზრუნველყოფის დაუძლეველი პრობლემაა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/>
              <a:t>ნაკადების სტანდარტიზაცია და ადეკვატური </a:t>
            </a:r>
            <a:r>
              <a:rPr lang="ka-GE" sz="1200" dirty="0"/>
              <a:t>ანალიტიკის </a:t>
            </a:r>
            <a:r>
              <a:rPr lang="ka-GE" sz="1200" dirty="0" smtClean="0"/>
              <a:t>მიღების შეუძლებლობა</a:t>
            </a:r>
            <a:endParaRPr lang="ka-GE" sz="1200" dirty="0" smtClean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>
                <a:solidFill>
                  <a:srgbClr val="FF0000"/>
                </a:solidFill>
              </a:rPr>
              <a:t>არსებული ბაზების და რეესტრების ელექტრონული </a:t>
            </a:r>
            <a:r>
              <a:rPr lang="ka-GE" sz="1200" dirty="0">
                <a:solidFill>
                  <a:srgbClr val="FF0000"/>
                </a:solidFill>
              </a:rPr>
              <a:t>რეესტრის მონაცემთა ბაზა არაადეკვატურია უსაფრთხოების, ეფექტურობის და სტანდარტების რესურს-ბაზების შესაქმნელად.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/>
              <a:t>დუბლირებული ბიზნეს პროცესები და შესაბამისად დაყოვნება ბიზნეს პროცესების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ka-GE" sz="1200" dirty="0" smtClean="0">
                <a:solidFill>
                  <a:srgbClr val="FF0000"/>
                </a:solidFill>
              </a:rPr>
              <a:t>მრავლადაა </a:t>
            </a:r>
            <a:r>
              <a:rPr lang="ka-GE" sz="1200" dirty="0">
                <a:solidFill>
                  <a:srgbClr val="FF0000"/>
                </a:solidFill>
              </a:rPr>
              <a:t>აქტივობების დუბლირება.</a:t>
            </a:r>
          </a:p>
        </p:txBody>
      </p:sp>
    </p:spTree>
    <p:extLst>
      <p:ext uri="{BB962C8B-B14F-4D97-AF65-F5344CB8AC3E}">
        <p14:creationId xmlns:p14="http://schemas.microsoft.com/office/powerpoint/2010/main" val="35158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ელექტრონული დანიშნულების მოდული</a:t>
            </a:r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ინფორმაციის ცენტრალურად მობილიზება</a:t>
            </a:r>
            <a:r>
              <a:rPr lang="en-US" sz="1200" b="1" spc="100" dirty="0" smtClean="0">
                <a:solidFill>
                  <a:schemeClr val="tx1"/>
                </a:solidFill>
              </a:rPr>
              <a:t>;</a:t>
            </a:r>
            <a:r>
              <a:rPr lang="ka-GE" sz="1200" b="1" spc="100" dirty="0" smtClean="0">
                <a:solidFill>
                  <a:schemeClr val="tx1"/>
                </a:solidFill>
              </a:rPr>
              <a:t> სარწმუნო  სტატისტიკისა და ანალიზის წარმოების შესაძლებლობა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მკურნალობის </a:t>
            </a:r>
            <a:r>
              <a:rPr lang="ka-GE" sz="1200" b="1" spc="100" dirty="0">
                <a:solidFill>
                  <a:schemeClr val="tx1"/>
                </a:solidFill>
              </a:rPr>
              <a:t>ხარჯთ-ეფექტურობის, ასევე  პროფესიულად ინფორმატიული გადაწყვეტილების მიღების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უზრუნველყოფა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spc="100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spc="100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სამომავლოდ, სამედიცინო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მომსახურების </a:t>
            </a:r>
            <a:r>
              <a:rPr lang="ka-GE" sz="1200" b="1" spc="100" dirty="0">
                <a:solidFill>
                  <a:schemeClr val="tx1"/>
                </a:solidFill>
              </a:rPr>
              <a:t>გაწევის მომენტში 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სამედიცინო</a:t>
            </a:r>
            <a:r>
              <a:rPr lang="en-US" sz="1200" b="1" spc="100" dirty="0" smtClean="0">
                <a:solidFill>
                  <a:schemeClr val="tx1"/>
                </a:solidFill>
              </a:rPr>
              <a:t>/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სამეცნიერო </a:t>
            </a:r>
            <a:r>
              <a:rPr lang="ka-GE" sz="1200" b="1" spc="100" dirty="0">
                <a:solidFill>
                  <a:schemeClr val="tx1"/>
                </a:solidFill>
              </a:rPr>
              <a:t>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მახასიათებლები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ელექტრონული სერვისების კომპონენტი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 smtClean="0">
                <a:solidFill>
                  <a:schemeClr val="tx1"/>
                </a:solidFill>
              </a:rPr>
              <a:t>ნებართვებისა, ლიცენზიის და </a:t>
            </a:r>
            <a:r>
              <a:rPr lang="ka-GE" sz="1400" b="1" spc="100" dirty="0">
                <a:solidFill>
                  <a:schemeClr val="tx1"/>
                </a:solidFill>
              </a:rPr>
              <a:t>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rgbClr val="C00000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rgbClr val="C00000"/>
                </a:solidFill>
              </a:rPr>
              <a:t>მიღება/ </a:t>
            </a:r>
            <a:r>
              <a:rPr lang="ka-GE" sz="1400" b="1" spc="100" dirty="0">
                <a:solidFill>
                  <a:srgbClr val="C00000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rgbClr val="C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2098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2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3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761</Words>
  <Application>Microsoft Office PowerPoint</Application>
  <PresentationFormat>Custom</PresentationFormat>
  <Paragraphs>136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TS102901024</vt:lpstr>
      <vt:lpstr>2_TS102901024</vt:lpstr>
      <vt:lpstr>3_TS102901024</vt:lpstr>
      <vt:lpstr>1_TS102901024</vt:lpstr>
      <vt:lpstr>ჯანმრთელობის დაცვის  ერთიანი საინფორმაციო  სისტემა  საქართველო</vt:lpstr>
      <vt:lpstr>PowerPoint Presentation</vt:lpstr>
      <vt:lpstr> ფარმაცევტული საქმიანობის კომპონენტები </vt:lpstr>
      <vt:lpstr> ფარმაცევტული საქმიანობის კომპონენტების ფუნქციონალური არქიტექტურა </vt:lpstr>
      <vt:lpstr>წამლის კოდირების ეროვნული სისტემა (NDC)</vt:lpstr>
      <vt:lpstr>ფარმაცევტული და სააფთიაქო დაწესებულებების მოდული</vt:lpstr>
      <vt:lpstr>ფარმაცევტული პროდუქტების მოდული</vt:lpstr>
      <vt:lpstr>ელექტრონული დანიშნულების მოდული</vt:lpstr>
      <vt:lpstr>ელექტრონული სერვისების კომპონენტი</vt:lpstr>
      <vt:lpstr>აფთიაქებისა და სამედიცინო დაწესებულებების  საინფორმაციო პორტალი</vt:lpstr>
      <vt:lpstr>ფარმაცევტული პროდუქტების ელექტრონული რეგისტრაციის (eCDT) მოდული</vt:lpstr>
      <vt:lpstr>ჯანმრთელობის დაცვის ერთიან საინფორმაციო სისტემაში არსებული სხვა შემადგენელი კომპონენტები</vt:lpstr>
      <vt:lpstr>ახალი მოდულები იქმნება ახალ იდეებთან ერთად...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2012-11-07T09:44:23Z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